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360" r:id="rId4"/>
    <p:sldId id="361" r:id="rId5"/>
    <p:sldId id="362" r:id="rId6"/>
    <p:sldId id="363" r:id="rId7"/>
    <p:sldId id="364" r:id="rId8"/>
    <p:sldId id="367" r:id="rId9"/>
    <p:sldId id="366" r:id="rId10"/>
    <p:sldId id="365" r:id="rId11"/>
    <p:sldId id="368" r:id="rId12"/>
    <p:sldId id="369" r:id="rId13"/>
    <p:sldId id="35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E60D07D-FAF0-4563-8681-D4D20B7ED5CD}">
          <p14:sldIdLst>
            <p14:sldId id="256"/>
            <p14:sldId id="257"/>
          </p14:sldIdLst>
        </p14:section>
        <p14:section name="Untitled Section" id="{AE8D8293-1B8B-4C93-A476-8258D3653012}">
          <p14:sldIdLst>
            <p14:sldId id="360"/>
            <p14:sldId id="361"/>
            <p14:sldId id="362"/>
            <p14:sldId id="363"/>
            <p14:sldId id="364"/>
            <p14:sldId id="367"/>
            <p14:sldId id="366"/>
            <p14:sldId id="365"/>
            <p14:sldId id="368"/>
            <p14:sldId id="369"/>
            <p14:sldId id="359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46" autoAdjust="0"/>
    <p:restoredTop sz="94595" autoAdjust="0"/>
  </p:normalViewPr>
  <p:slideViewPr>
    <p:cSldViewPr>
      <p:cViewPr varScale="1">
        <p:scale>
          <a:sx n="95" d="100"/>
          <a:sy n="95" d="100"/>
        </p:scale>
        <p:origin x="-135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Relationship Id="rId2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710A4E-082A-4B78-BF99-3270A8FE98BF}" type="datetimeFigureOut">
              <a:rPr lang="en-ZA" smtClean="0"/>
              <a:t>16/09/30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72FCFD-7382-4A8E-B4D0-AA866B484B2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408648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89B4F5-0FAF-48C6-B1BC-7847C20A0AF8}" type="datetimeFigureOut">
              <a:rPr lang="en-US" smtClean="0"/>
              <a:t>16/09/30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FF63E9-06DB-41B4-89F8-68085093B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100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E7FDB-DE2E-416C-BADE-ED99F65C38F1}" type="datetime1">
              <a:rPr lang="en-US" smtClean="0"/>
              <a:t>16/09/30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41B5E-7DE9-446C-A09A-7337D05661FD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58906-4EBD-4B22-8C51-9B93B5E15C79}" type="datetime1">
              <a:rPr lang="en-US" smtClean="0"/>
              <a:t>16/09/30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41B5E-7DE9-446C-A09A-7337D05661FD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C21F7-7BF7-40D3-BF2B-283B2738475A}" type="datetime1">
              <a:rPr lang="en-US" smtClean="0"/>
              <a:t>16/09/30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41B5E-7DE9-446C-A09A-7337D05661FD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6ECFA-742B-4183-9AED-311DC4BFFF69}" type="datetime1">
              <a:rPr lang="en-US" smtClean="0"/>
              <a:t>16/09/30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41B5E-7DE9-446C-A09A-7337D05661FD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959F0-961C-48E4-A1DD-BF8CBA5DA7E1}" type="datetime1">
              <a:rPr lang="en-US" smtClean="0"/>
              <a:t>16/09/30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41B5E-7DE9-446C-A09A-7337D05661FD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4F193-4F94-4F82-ABBB-B772DF6B4356}" type="datetime1">
              <a:rPr lang="en-US" smtClean="0"/>
              <a:t>16/09/30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41B5E-7DE9-446C-A09A-7337D05661FD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F3C50-874A-418B-BB34-2654600425F4}" type="datetime1">
              <a:rPr lang="en-US" smtClean="0"/>
              <a:t>16/09/30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41B5E-7DE9-446C-A09A-7337D05661FD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9976C-3A1E-414D-8A60-1139A91AAC21}" type="datetime1">
              <a:rPr lang="en-US" smtClean="0"/>
              <a:t>16/09/30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41B5E-7DE9-446C-A09A-7337D05661FD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BB72F-24F3-4BD0-9509-B31EBC699656}" type="datetime1">
              <a:rPr lang="en-US" smtClean="0"/>
              <a:t>16/09/30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41B5E-7DE9-446C-A09A-7337D05661FD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18D31-C863-4F43-B6CD-8A28DE86F7BD}" type="datetime1">
              <a:rPr lang="en-US" smtClean="0"/>
              <a:t>16/09/30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41B5E-7DE9-446C-A09A-7337D05661FD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23D33-8C6B-47A2-B374-D70679308B7C}" type="datetime1">
              <a:rPr lang="en-US" smtClean="0"/>
              <a:t>16/09/30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41B5E-7DE9-446C-A09A-7337D05661FD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D7A52-B2D2-40E9-BF7E-7FC525B94AD7}" type="datetime1">
              <a:rPr lang="en-US" smtClean="0"/>
              <a:t>16/09/30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41B5E-7DE9-446C-A09A-7337D05661FD}" type="slidenum">
              <a:rPr lang="en-ZA" smtClean="0"/>
              <a:pPr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hyperlink" Target="mailto:johan@6cds.co.za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intro p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24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41B5E-7DE9-446C-A09A-7337D05661FD}" type="slidenum">
              <a:rPr lang="en-ZA" smtClean="0"/>
              <a:pPr/>
              <a:t>1</a:t>
            </a:fld>
            <a:endParaRPr lang="en-Z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owerpoint 1 generi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33" y="0"/>
            <a:ext cx="9157606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b="1" dirty="0" smtClean="0">
                <a:solidFill>
                  <a:schemeClr val="tx2">
                    <a:lumMod val="75000"/>
                  </a:schemeClr>
                </a:solidFill>
              </a:rPr>
              <a:t>System Requirements</a:t>
            </a:r>
            <a:endParaRPr lang="en-ZA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ZA" sz="2800" b="1" dirty="0" smtClean="0">
                <a:solidFill>
                  <a:schemeClr val="tx2">
                    <a:lumMod val="75000"/>
                  </a:schemeClr>
                </a:solidFill>
              </a:rPr>
              <a:t>Category 3</a:t>
            </a:r>
          </a:p>
          <a:p>
            <a:pPr marL="0" indent="0">
              <a:buNone/>
            </a:pPr>
            <a:r>
              <a:rPr lang="en-ZA" sz="2800" b="1" dirty="0" smtClean="0">
                <a:solidFill>
                  <a:schemeClr val="tx2">
                    <a:lumMod val="75000"/>
                  </a:schemeClr>
                </a:solidFill>
              </a:rPr>
              <a:t>     </a:t>
            </a:r>
            <a:r>
              <a:rPr lang="en-ZA" sz="2400" b="1" dirty="0" smtClean="0">
                <a:solidFill>
                  <a:schemeClr val="tx2">
                    <a:lumMod val="75000"/>
                  </a:schemeClr>
                </a:solidFill>
              </a:rPr>
              <a:t>Individual Activities</a:t>
            </a:r>
          </a:p>
          <a:p>
            <a:pPr marL="0" indent="0">
              <a:buNone/>
            </a:pPr>
            <a:r>
              <a:rPr lang="en-ZA" sz="2400" b="1" dirty="0" smtClean="0">
                <a:solidFill>
                  <a:schemeClr val="tx2">
                    <a:lumMod val="75000"/>
                  </a:schemeClr>
                </a:solidFill>
              </a:rPr>
              <a:t> A. Membership of a recognised VA, 1 CPD credit per year</a:t>
            </a:r>
          </a:p>
          <a:p>
            <a:pPr marL="0" indent="0">
              <a:buNone/>
            </a:pPr>
            <a:endParaRPr lang="en-ZA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ZA" sz="24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ZA" sz="2400" b="1" dirty="0" smtClean="0">
                <a:solidFill>
                  <a:schemeClr val="tx2">
                    <a:lumMod val="75000"/>
                  </a:schemeClr>
                </a:solidFill>
              </a:rPr>
              <a:t>B. Other Activities for example research, further </a:t>
            </a:r>
          </a:p>
          <a:p>
            <a:pPr marL="0" indent="0">
              <a:buNone/>
            </a:pPr>
            <a:r>
              <a:rPr lang="en-ZA" sz="24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ZA" sz="2400" b="1" dirty="0" smtClean="0">
                <a:solidFill>
                  <a:schemeClr val="tx2">
                    <a:lumMod val="75000"/>
                  </a:schemeClr>
                </a:solidFill>
              </a:rPr>
              <a:t>     studies, meetings</a:t>
            </a:r>
            <a:r>
              <a:rPr lang="is-IS" sz="2400" b="1" dirty="0" smtClean="0">
                <a:solidFill>
                  <a:schemeClr val="tx2">
                    <a:lumMod val="75000"/>
                  </a:schemeClr>
                </a:solidFill>
              </a:rPr>
              <a:t>…...</a:t>
            </a:r>
            <a:r>
              <a:rPr lang="en-ZA" sz="2400" b="1" dirty="0" smtClean="0">
                <a:solidFill>
                  <a:schemeClr val="tx2">
                    <a:lumMod val="75000"/>
                  </a:schemeClr>
                </a:solidFill>
              </a:rPr>
              <a:t> 1 CPD credit (10 hours)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41B5E-7DE9-446C-A09A-7337D05661FD}" type="slidenum">
              <a:rPr lang="en-ZA" smtClean="0"/>
              <a:pPr/>
              <a:t>10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90084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owerpoint 1 generi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33" y="0"/>
            <a:ext cx="9157606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b="1" dirty="0" smtClean="0">
                <a:solidFill>
                  <a:schemeClr val="tx2">
                    <a:lumMod val="75000"/>
                  </a:schemeClr>
                </a:solidFill>
              </a:rPr>
              <a:t>How to structure your CPD</a:t>
            </a:r>
            <a:endParaRPr lang="en-ZA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sz="2400" b="1" dirty="0" smtClean="0">
                <a:solidFill>
                  <a:schemeClr val="tx2">
                    <a:lumMod val="75000"/>
                  </a:schemeClr>
                </a:solidFill>
              </a:rPr>
              <a:t>*You require a total of 25 credits over a 5 year cycle</a:t>
            </a:r>
          </a:p>
          <a:p>
            <a:pPr marL="0" indent="0">
              <a:buNone/>
            </a:pPr>
            <a:r>
              <a:rPr lang="en-ZA" sz="2400" b="1" dirty="0" smtClean="0">
                <a:solidFill>
                  <a:schemeClr val="tx2">
                    <a:lumMod val="75000"/>
                  </a:schemeClr>
                </a:solidFill>
              </a:rPr>
              <a:t> ( 5 Credits per year)</a:t>
            </a:r>
          </a:p>
          <a:p>
            <a:r>
              <a:rPr lang="en-ZA" sz="2400" b="1" dirty="0" smtClean="0">
                <a:solidFill>
                  <a:schemeClr val="tx2">
                    <a:lumMod val="75000"/>
                  </a:schemeClr>
                </a:solidFill>
              </a:rPr>
              <a:t>Category 1</a:t>
            </a:r>
          </a:p>
          <a:p>
            <a:pPr lvl="1"/>
            <a:r>
              <a:rPr lang="en-ZA" sz="2000" b="1" dirty="0" smtClean="0">
                <a:solidFill>
                  <a:schemeClr val="tx2">
                    <a:lumMod val="75000"/>
                  </a:schemeClr>
                </a:solidFill>
              </a:rPr>
              <a:t>Attend a CPD validated event = 1 credit</a:t>
            </a:r>
          </a:p>
          <a:p>
            <a:r>
              <a:rPr lang="en-ZA" sz="2400" b="1" dirty="0" smtClean="0">
                <a:solidFill>
                  <a:schemeClr val="tx2">
                    <a:lumMod val="75000"/>
                  </a:schemeClr>
                </a:solidFill>
              </a:rPr>
              <a:t>Category 2</a:t>
            </a:r>
          </a:p>
          <a:p>
            <a:pPr lvl="1"/>
            <a:r>
              <a:rPr lang="en-ZA" sz="2000" b="1" dirty="0" smtClean="0">
                <a:solidFill>
                  <a:schemeClr val="tx2">
                    <a:lumMod val="75000"/>
                  </a:schemeClr>
                </a:solidFill>
              </a:rPr>
              <a:t>Go to work = 1 credit</a:t>
            </a:r>
          </a:p>
          <a:p>
            <a:pPr lvl="1"/>
            <a:r>
              <a:rPr lang="en-ZA" sz="2000" b="1" dirty="0" smtClean="0">
                <a:solidFill>
                  <a:schemeClr val="tx2">
                    <a:lumMod val="75000"/>
                  </a:schemeClr>
                </a:solidFill>
              </a:rPr>
              <a:t>Be a mentor = 1 credit</a:t>
            </a:r>
          </a:p>
          <a:p>
            <a:r>
              <a:rPr lang="en-ZA" sz="2400" b="1" dirty="0" smtClean="0">
                <a:solidFill>
                  <a:schemeClr val="tx2">
                    <a:lumMod val="75000"/>
                  </a:schemeClr>
                </a:solidFill>
              </a:rPr>
              <a:t>Category 3 </a:t>
            </a:r>
          </a:p>
          <a:p>
            <a:pPr lvl="1"/>
            <a:r>
              <a:rPr lang="en-ZA" sz="2000" b="1" dirty="0" smtClean="0">
                <a:solidFill>
                  <a:schemeClr val="tx2">
                    <a:lumMod val="75000"/>
                  </a:schemeClr>
                </a:solidFill>
              </a:rPr>
              <a:t>Join a VA = 1 credit</a:t>
            </a:r>
          </a:p>
          <a:p>
            <a:pPr lvl="1"/>
            <a:r>
              <a:rPr lang="en-ZA" sz="2000" b="1" dirty="0" smtClean="0">
                <a:solidFill>
                  <a:schemeClr val="tx2">
                    <a:lumMod val="75000"/>
                  </a:schemeClr>
                </a:solidFill>
              </a:rPr>
              <a:t>Do other activities = 1 credit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41B5E-7DE9-446C-A09A-7337D05661FD}" type="slidenum">
              <a:rPr lang="en-ZA" smtClean="0"/>
              <a:pPr/>
              <a:t>11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24102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owerpoint 1 generi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0"/>
            <a:ext cx="9157606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b="1" dirty="0" smtClean="0">
                <a:solidFill>
                  <a:schemeClr val="tx2">
                    <a:lumMod val="75000"/>
                  </a:schemeClr>
                </a:solidFill>
              </a:rPr>
              <a:t>Any questions?</a:t>
            </a:r>
            <a:endParaRPr lang="en-ZA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ZA" b="1" dirty="0" smtClean="0">
                <a:solidFill>
                  <a:schemeClr val="tx2">
                    <a:lumMod val="75000"/>
                  </a:schemeClr>
                </a:solidFill>
              </a:rPr>
              <a:t>To arrange for a workshop please contact:</a:t>
            </a:r>
          </a:p>
          <a:p>
            <a:pPr marL="457200" lvl="1" indent="0">
              <a:buNone/>
            </a:pPr>
            <a:endParaRPr lang="en-ZA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457200" lvl="1" indent="0">
              <a:buNone/>
            </a:pPr>
            <a:r>
              <a:rPr lang="en-ZA" b="1" dirty="0" smtClean="0">
                <a:solidFill>
                  <a:schemeClr val="tx2">
                    <a:lumMod val="75000"/>
                  </a:schemeClr>
                </a:solidFill>
              </a:rPr>
              <a:t>SACNASP CPD Consultant : Johan van Schalkwyk</a:t>
            </a:r>
          </a:p>
          <a:p>
            <a:pPr marL="457200" lvl="1" indent="0">
              <a:buNone/>
            </a:pPr>
            <a:r>
              <a:rPr lang="en-ZA" b="1" dirty="0" smtClean="0">
                <a:solidFill>
                  <a:schemeClr val="tx2">
                    <a:lumMod val="75000"/>
                  </a:schemeClr>
                </a:solidFill>
              </a:rPr>
              <a:t>Tel: 0827375543</a:t>
            </a:r>
          </a:p>
          <a:p>
            <a:pPr marL="457200" lvl="1" indent="0">
              <a:buNone/>
            </a:pPr>
            <a:r>
              <a:rPr lang="en-ZA" b="1" dirty="0" smtClean="0">
                <a:solidFill>
                  <a:schemeClr val="tx2">
                    <a:lumMod val="75000"/>
                  </a:schemeClr>
                </a:solidFill>
              </a:rPr>
              <a:t>Email: </a:t>
            </a:r>
            <a:r>
              <a:rPr lang="en-ZA" b="1" dirty="0" smtClean="0">
                <a:solidFill>
                  <a:schemeClr val="tx2">
                    <a:lumMod val="75000"/>
                  </a:schemeClr>
                </a:solidFill>
                <a:hlinkClick r:id="rId3"/>
              </a:rPr>
              <a:t>johan@6cds.co.za</a:t>
            </a:r>
            <a:endParaRPr lang="en-ZA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457200" lvl="1" indent="0">
              <a:buNone/>
            </a:pPr>
            <a:r>
              <a:rPr lang="en-ZA" b="1" dirty="0" smtClean="0">
                <a:solidFill>
                  <a:schemeClr val="tx2">
                    <a:lumMod val="75000"/>
                  </a:schemeClr>
                </a:solidFill>
              </a:rPr>
              <a:t>Or look at our website</a:t>
            </a:r>
          </a:p>
          <a:p>
            <a:pPr marL="457200" lvl="1" indent="0">
              <a:buNone/>
            </a:pPr>
            <a:r>
              <a:rPr lang="en-ZA" b="1" dirty="0" smtClean="0">
                <a:solidFill>
                  <a:schemeClr val="tx2">
                    <a:lumMod val="75000"/>
                  </a:schemeClr>
                </a:solidFill>
              </a:rPr>
              <a:t>www.sacnaspcpd.org.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41B5E-7DE9-446C-A09A-7337D05661FD}" type="slidenum">
              <a:rPr lang="en-ZA" smtClean="0"/>
              <a:pPr/>
              <a:t>12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31198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intro p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24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41B5E-7DE9-446C-A09A-7337D05661FD}" type="slidenum">
              <a:rPr lang="en-ZA" smtClean="0"/>
              <a:pPr/>
              <a:t>13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75692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owerpoint 1 generi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33" y="0"/>
            <a:ext cx="9157606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2603" y="1556792"/>
            <a:ext cx="7772400" cy="1470025"/>
          </a:xfrm>
        </p:spPr>
        <p:txBody>
          <a:bodyPr>
            <a:normAutofit/>
          </a:bodyPr>
          <a:lstStyle/>
          <a:p>
            <a:r>
              <a:rPr lang="en-ZA" b="1" dirty="0" smtClean="0">
                <a:solidFill>
                  <a:schemeClr val="tx2">
                    <a:lumMod val="75000"/>
                  </a:schemeClr>
                </a:solidFill>
              </a:rPr>
              <a:t>CONTINUAL PROFESSIONAL DEVELOPMENT</a:t>
            </a:r>
            <a:endParaRPr lang="en-ZA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8403" y="3140968"/>
            <a:ext cx="6400800" cy="2019672"/>
          </a:xfrm>
        </p:spPr>
        <p:txBody>
          <a:bodyPr>
            <a:normAutofit/>
          </a:bodyPr>
          <a:lstStyle/>
          <a:p>
            <a:r>
              <a:rPr lang="en-ZA" b="1" dirty="0" smtClean="0">
                <a:solidFill>
                  <a:schemeClr val="tx2">
                    <a:lumMod val="75000"/>
                  </a:schemeClr>
                </a:solidFill>
              </a:rPr>
              <a:t>SACNASP PERSPECTIVE</a:t>
            </a:r>
          </a:p>
          <a:p>
            <a:r>
              <a:rPr lang="en-ZA" b="1" dirty="0" smtClean="0">
                <a:solidFill>
                  <a:schemeClr val="tx2">
                    <a:lumMod val="75000"/>
                  </a:schemeClr>
                </a:solidFill>
              </a:rPr>
              <a:t>JOHAN VAN SCHALKWYK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41B5E-7DE9-446C-A09A-7337D05661FD}" type="slidenum">
              <a:rPr lang="en-ZA" smtClean="0"/>
              <a:pPr/>
              <a:t>2</a:t>
            </a:fld>
            <a:endParaRPr lang="en-Z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owerpoint 1 generi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33" y="0"/>
            <a:ext cx="9157606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b="1" dirty="0" smtClean="0">
                <a:solidFill>
                  <a:schemeClr val="tx2">
                    <a:lumMod val="75000"/>
                  </a:schemeClr>
                </a:solidFill>
              </a:rPr>
              <a:t>Perspective on Implementation</a:t>
            </a:r>
            <a:endParaRPr lang="en-ZA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idx="1"/>
          </p:nvPr>
        </p:nvSpPr>
        <p:spPr>
          <a:xfrm>
            <a:off x="683568" y="1412776"/>
            <a:ext cx="8229600" cy="4525963"/>
          </a:xfrm>
        </p:spPr>
        <p:txBody>
          <a:bodyPr>
            <a:normAutofit/>
          </a:bodyPr>
          <a:lstStyle/>
          <a:p>
            <a:r>
              <a:rPr lang="en-ZA" b="1" dirty="0" smtClean="0">
                <a:solidFill>
                  <a:schemeClr val="tx2">
                    <a:lumMod val="75000"/>
                  </a:schemeClr>
                </a:solidFill>
              </a:rPr>
              <a:t>Why CPD?	</a:t>
            </a:r>
          </a:p>
          <a:p>
            <a:pPr lvl="1"/>
            <a:r>
              <a:rPr lang="en-ZA" sz="2400" b="1" dirty="0" smtClean="0">
                <a:solidFill>
                  <a:schemeClr val="tx2">
                    <a:lumMod val="75000"/>
                  </a:schemeClr>
                </a:solidFill>
              </a:rPr>
              <a:t>Provision is made in the Act.</a:t>
            </a:r>
          </a:p>
          <a:p>
            <a:pPr lvl="1"/>
            <a:r>
              <a:rPr lang="en-ZA" sz="2400" b="1" dirty="0" smtClean="0">
                <a:solidFill>
                  <a:schemeClr val="tx2">
                    <a:lumMod val="75000"/>
                  </a:schemeClr>
                </a:solidFill>
              </a:rPr>
              <a:t>International best practice.</a:t>
            </a:r>
          </a:p>
          <a:p>
            <a:pPr lvl="1"/>
            <a:r>
              <a:rPr lang="en-ZA" sz="2400" b="1" dirty="0" smtClean="0">
                <a:solidFill>
                  <a:schemeClr val="tx2">
                    <a:lumMod val="75000"/>
                  </a:schemeClr>
                </a:solidFill>
              </a:rPr>
              <a:t>Technology is changing at a rapid pace.</a:t>
            </a:r>
          </a:p>
          <a:p>
            <a:pPr lvl="1"/>
            <a:r>
              <a:rPr lang="en-ZA" sz="2400" b="1" dirty="0" smtClean="0">
                <a:solidFill>
                  <a:schemeClr val="tx2">
                    <a:lumMod val="75000"/>
                  </a:schemeClr>
                </a:solidFill>
              </a:rPr>
              <a:t>Quality assurance for clients.</a:t>
            </a:r>
          </a:p>
          <a:p>
            <a:pPr lvl="1"/>
            <a:r>
              <a:rPr lang="en-ZA" sz="2400" b="1" dirty="0" smtClean="0">
                <a:solidFill>
                  <a:schemeClr val="tx2">
                    <a:lumMod val="75000"/>
                  </a:schemeClr>
                </a:solidFill>
              </a:rPr>
              <a:t>Work reservation. </a:t>
            </a:r>
          </a:p>
          <a:p>
            <a:pPr lvl="1"/>
            <a:r>
              <a:rPr lang="en-ZA" sz="2400" b="1" dirty="0" smtClean="0">
                <a:solidFill>
                  <a:schemeClr val="tx2">
                    <a:lumMod val="75000"/>
                  </a:schemeClr>
                </a:solidFill>
              </a:rPr>
              <a:t>Creates a culture of continuing development.</a:t>
            </a:r>
          </a:p>
          <a:p>
            <a:pPr lvl="1"/>
            <a:r>
              <a:rPr lang="en-ZA" sz="2400" b="1" dirty="0" smtClean="0">
                <a:solidFill>
                  <a:schemeClr val="tx2">
                    <a:lumMod val="75000"/>
                  </a:schemeClr>
                </a:solidFill>
              </a:rPr>
              <a:t>It saves the VA money because SACNASP is creating the system.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41B5E-7DE9-446C-A09A-7337D05661FD}" type="slidenum">
              <a:rPr lang="en-ZA" smtClean="0"/>
              <a:pPr/>
              <a:t>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30545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owerpoint 1 generi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33" y="0"/>
            <a:ext cx="9157606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b="1" dirty="0" smtClean="0">
                <a:solidFill>
                  <a:schemeClr val="tx2">
                    <a:lumMod val="75000"/>
                  </a:schemeClr>
                </a:solidFill>
              </a:rPr>
              <a:t>Reference Documents</a:t>
            </a:r>
            <a:endParaRPr lang="en-ZA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b="1" dirty="0" smtClean="0">
                <a:solidFill>
                  <a:schemeClr val="tx2">
                    <a:lumMod val="75000"/>
                  </a:schemeClr>
                </a:solidFill>
              </a:rPr>
              <a:t>The Act</a:t>
            </a:r>
          </a:p>
          <a:p>
            <a:endParaRPr lang="en-ZA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457200" lvl="1" indent="0">
              <a:buNone/>
            </a:pPr>
            <a:r>
              <a:rPr lang="en-ZA" b="1" dirty="0" smtClean="0">
                <a:solidFill>
                  <a:schemeClr val="tx2">
                    <a:lumMod val="75000"/>
                  </a:schemeClr>
                </a:solidFill>
              </a:rPr>
              <a:t>“Section 23 (1) of the Natural Scientific Professions Act (Act 27 of 2003)”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41B5E-7DE9-446C-A09A-7337D05661FD}" type="slidenum">
              <a:rPr lang="en-ZA" smtClean="0"/>
              <a:pPr/>
              <a:t>4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36847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owerpoint 1 generi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33" y="0"/>
            <a:ext cx="9157606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b="1" dirty="0" smtClean="0">
                <a:solidFill>
                  <a:schemeClr val="tx2">
                    <a:lumMod val="75000"/>
                  </a:schemeClr>
                </a:solidFill>
              </a:rPr>
              <a:t>The SACNASP Plan</a:t>
            </a:r>
            <a:endParaRPr lang="en-ZA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ZA" sz="2800" b="1" dirty="0" smtClean="0">
                <a:solidFill>
                  <a:schemeClr val="tx2">
                    <a:lumMod val="75000"/>
                  </a:schemeClr>
                </a:solidFill>
              </a:rPr>
              <a:t>Official implementation date is </a:t>
            </a:r>
            <a:r>
              <a:rPr lang="en-ZA" sz="2800" b="1" dirty="0" smtClean="0">
                <a:solidFill>
                  <a:schemeClr val="tx2">
                    <a:lumMod val="75000"/>
                  </a:schemeClr>
                </a:solidFill>
              </a:rPr>
              <a:t>April </a:t>
            </a:r>
            <a:r>
              <a:rPr lang="en-ZA" sz="2800" b="1" dirty="0" smtClean="0">
                <a:solidFill>
                  <a:schemeClr val="tx2">
                    <a:lumMod val="75000"/>
                  </a:schemeClr>
                </a:solidFill>
              </a:rPr>
              <a:t>2017</a:t>
            </a:r>
          </a:p>
          <a:p>
            <a:r>
              <a:rPr lang="en-ZA" sz="2800" b="1" dirty="0" smtClean="0">
                <a:solidFill>
                  <a:schemeClr val="tx2">
                    <a:lumMod val="75000"/>
                  </a:schemeClr>
                </a:solidFill>
              </a:rPr>
              <a:t>5 year renewal cycle</a:t>
            </a:r>
          </a:p>
          <a:p>
            <a:r>
              <a:rPr lang="en-ZA" sz="2800" b="1" dirty="0" smtClean="0">
                <a:solidFill>
                  <a:schemeClr val="tx2">
                    <a:lumMod val="75000"/>
                  </a:schemeClr>
                </a:solidFill>
              </a:rPr>
              <a:t>Formal application for renewal</a:t>
            </a:r>
          </a:p>
          <a:p>
            <a:r>
              <a:rPr lang="en-ZA" sz="2800" b="1" dirty="0" smtClean="0">
                <a:solidFill>
                  <a:schemeClr val="tx2">
                    <a:lumMod val="75000"/>
                  </a:schemeClr>
                </a:solidFill>
              </a:rPr>
              <a:t>Submission of portfolio of evidence</a:t>
            </a:r>
          </a:p>
          <a:p>
            <a:r>
              <a:rPr lang="en-ZA" sz="2800" b="1" dirty="0" smtClean="0">
                <a:solidFill>
                  <a:schemeClr val="tx2">
                    <a:lumMod val="75000"/>
                  </a:schemeClr>
                </a:solidFill>
              </a:rPr>
              <a:t>Targeted VA’s to assist in the process</a:t>
            </a:r>
          </a:p>
          <a:p>
            <a:r>
              <a:rPr lang="en-ZA" sz="2800" b="1" dirty="0" smtClean="0">
                <a:solidFill>
                  <a:schemeClr val="tx2">
                    <a:lumMod val="75000"/>
                  </a:schemeClr>
                </a:solidFill>
              </a:rPr>
              <a:t>Targeted companies to test the system</a:t>
            </a:r>
          </a:p>
          <a:p>
            <a:r>
              <a:rPr lang="en-ZA" sz="2800" b="1" dirty="0" smtClean="0">
                <a:solidFill>
                  <a:schemeClr val="tx2">
                    <a:lumMod val="75000"/>
                  </a:schemeClr>
                </a:solidFill>
              </a:rPr>
              <a:t>Targeted training providers to be involved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41B5E-7DE9-446C-A09A-7337D05661FD}" type="slidenum">
              <a:rPr lang="en-ZA" smtClean="0"/>
              <a:pPr/>
              <a:t>5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26466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owerpoint 1 generi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33" y="0"/>
            <a:ext cx="9157606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b="1" dirty="0" smtClean="0">
                <a:solidFill>
                  <a:schemeClr val="tx2">
                    <a:lumMod val="75000"/>
                  </a:schemeClr>
                </a:solidFill>
              </a:rPr>
              <a:t>Reference</a:t>
            </a:r>
            <a:endParaRPr lang="en-ZA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sz="2800" b="1" dirty="0" smtClean="0">
                <a:solidFill>
                  <a:schemeClr val="tx2">
                    <a:lumMod val="75000"/>
                  </a:schemeClr>
                </a:solidFill>
              </a:rPr>
              <a:t>The Act </a:t>
            </a:r>
          </a:p>
          <a:p>
            <a:r>
              <a:rPr lang="en-ZA" sz="2800" b="1" dirty="0" smtClean="0">
                <a:solidFill>
                  <a:schemeClr val="tx2">
                    <a:lumMod val="75000"/>
                  </a:schemeClr>
                </a:solidFill>
              </a:rPr>
              <a:t>The SACNASP CPD Policy – </a:t>
            </a:r>
            <a:r>
              <a:rPr lang="en-ZA" sz="2000" b="1" dirty="0" smtClean="0">
                <a:solidFill>
                  <a:schemeClr val="tx2">
                    <a:lumMod val="75000"/>
                  </a:schemeClr>
                </a:solidFill>
              </a:rPr>
              <a:t>(Ref to policy document page 7)</a:t>
            </a:r>
          </a:p>
          <a:p>
            <a:r>
              <a:rPr lang="en-ZA" sz="2800" b="1" dirty="0" smtClean="0">
                <a:solidFill>
                  <a:schemeClr val="tx2">
                    <a:lumMod val="75000"/>
                  </a:schemeClr>
                </a:solidFill>
              </a:rPr>
              <a:t>The SCPD1 Form </a:t>
            </a:r>
          </a:p>
          <a:p>
            <a:r>
              <a:rPr lang="en-ZA" sz="2800" b="1" dirty="0" smtClean="0">
                <a:solidFill>
                  <a:schemeClr val="tx2">
                    <a:lumMod val="75000"/>
                  </a:schemeClr>
                </a:solidFill>
              </a:rPr>
              <a:t>The application for renewal format</a:t>
            </a:r>
          </a:p>
          <a:p>
            <a:r>
              <a:rPr lang="en-ZA" sz="2800" b="1" dirty="0" smtClean="0">
                <a:solidFill>
                  <a:schemeClr val="tx2">
                    <a:lumMod val="75000"/>
                  </a:schemeClr>
                </a:solidFill>
              </a:rPr>
              <a:t>CPD website www.sacnaspcpd.org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41B5E-7DE9-446C-A09A-7337D05661FD}" type="slidenum">
              <a:rPr lang="en-ZA" smtClean="0"/>
              <a:pPr/>
              <a:t>6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856009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owerpoint 1 generi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33" y="0"/>
            <a:ext cx="9157606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b="1" dirty="0" smtClean="0">
                <a:solidFill>
                  <a:schemeClr val="tx2">
                    <a:lumMod val="75000"/>
                  </a:schemeClr>
                </a:solidFill>
              </a:rPr>
              <a:t>SACNASP Plan</a:t>
            </a:r>
            <a:endParaRPr lang="en-ZA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sz="2800" b="1" dirty="0" smtClean="0">
                <a:solidFill>
                  <a:schemeClr val="tx2">
                    <a:lumMod val="75000"/>
                  </a:schemeClr>
                </a:solidFill>
              </a:rPr>
              <a:t>Have CPD validated courses available</a:t>
            </a:r>
          </a:p>
          <a:p>
            <a:r>
              <a:rPr lang="en-ZA" sz="2800" b="1" dirty="0" smtClean="0">
                <a:solidFill>
                  <a:schemeClr val="tx2">
                    <a:lumMod val="75000"/>
                  </a:schemeClr>
                </a:solidFill>
              </a:rPr>
              <a:t>Validation process in place</a:t>
            </a:r>
          </a:p>
          <a:p>
            <a:r>
              <a:rPr lang="en-ZA" sz="2800" b="1" dirty="0" smtClean="0">
                <a:solidFill>
                  <a:schemeClr val="tx2">
                    <a:lumMod val="75000"/>
                  </a:schemeClr>
                </a:solidFill>
              </a:rPr>
              <a:t>Application for renewal process in place</a:t>
            </a:r>
          </a:p>
          <a:p>
            <a:r>
              <a:rPr lang="en-ZA" sz="2800" b="1" dirty="0" smtClean="0">
                <a:solidFill>
                  <a:schemeClr val="tx2">
                    <a:lumMod val="75000"/>
                  </a:schemeClr>
                </a:solidFill>
              </a:rPr>
              <a:t>Mentor programme ready</a:t>
            </a:r>
          </a:p>
          <a:p>
            <a:r>
              <a:rPr lang="en-ZA" sz="2800" b="1" dirty="0" smtClean="0">
                <a:solidFill>
                  <a:schemeClr val="tx2">
                    <a:lumMod val="75000"/>
                  </a:schemeClr>
                </a:solidFill>
              </a:rPr>
              <a:t>Candidate programme ready</a:t>
            </a:r>
          </a:p>
          <a:p>
            <a:r>
              <a:rPr lang="en-ZA" sz="2800" b="1" dirty="0" smtClean="0">
                <a:solidFill>
                  <a:schemeClr val="tx2">
                    <a:lumMod val="75000"/>
                  </a:schemeClr>
                </a:solidFill>
              </a:rPr>
              <a:t>All documentation signed off</a:t>
            </a:r>
          </a:p>
          <a:p>
            <a:r>
              <a:rPr lang="en-ZA" sz="2800" b="1" dirty="0" smtClean="0">
                <a:solidFill>
                  <a:schemeClr val="tx2">
                    <a:lumMod val="75000"/>
                  </a:schemeClr>
                </a:solidFill>
              </a:rPr>
              <a:t>Alternative training </a:t>
            </a:r>
            <a:r>
              <a:rPr lang="en-ZA" sz="2800" b="1" dirty="0" err="1" smtClean="0">
                <a:solidFill>
                  <a:schemeClr val="tx2">
                    <a:lumMod val="75000"/>
                  </a:schemeClr>
                </a:solidFill>
              </a:rPr>
              <a:t>e.g</a:t>
            </a:r>
            <a:r>
              <a:rPr lang="en-ZA" sz="2800" b="1" dirty="0" smtClean="0">
                <a:solidFill>
                  <a:schemeClr val="tx2">
                    <a:lumMod val="75000"/>
                  </a:schemeClr>
                </a:solidFill>
              </a:rPr>
              <a:t> videos</a:t>
            </a:r>
          </a:p>
          <a:p>
            <a:endParaRPr lang="en-ZA" sz="28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41B5E-7DE9-446C-A09A-7337D05661FD}" type="slidenum">
              <a:rPr lang="en-ZA" smtClean="0"/>
              <a:pPr/>
              <a:t>7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84507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owerpoint 1 generi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33" y="0"/>
            <a:ext cx="9157606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b="1" dirty="0" smtClean="0">
                <a:solidFill>
                  <a:schemeClr val="tx2">
                    <a:lumMod val="75000"/>
                  </a:schemeClr>
                </a:solidFill>
              </a:rPr>
              <a:t>SACNASP Plan</a:t>
            </a:r>
            <a:endParaRPr lang="en-ZA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b="1" dirty="0" smtClean="0">
                <a:solidFill>
                  <a:schemeClr val="tx2">
                    <a:lumMod val="75000"/>
                  </a:schemeClr>
                </a:solidFill>
              </a:rPr>
              <a:t>A support and corrective action plan</a:t>
            </a:r>
          </a:p>
          <a:p>
            <a:r>
              <a:rPr lang="en-ZA" b="1" dirty="0" smtClean="0">
                <a:solidFill>
                  <a:schemeClr val="tx2">
                    <a:lumMod val="75000"/>
                  </a:schemeClr>
                </a:solidFill>
              </a:rPr>
              <a:t>Other possible focus areas:</a:t>
            </a:r>
          </a:p>
          <a:p>
            <a:pPr lvl="1"/>
            <a:r>
              <a:rPr lang="en-ZA" b="1" dirty="0" smtClean="0">
                <a:solidFill>
                  <a:schemeClr val="tx2">
                    <a:lumMod val="75000"/>
                  </a:schemeClr>
                </a:solidFill>
              </a:rPr>
              <a:t>Social Media</a:t>
            </a:r>
          </a:p>
          <a:p>
            <a:pPr lvl="1"/>
            <a:r>
              <a:rPr lang="en-ZA" b="1" dirty="0" err="1" smtClean="0">
                <a:solidFill>
                  <a:schemeClr val="tx2">
                    <a:lumMod val="75000"/>
                  </a:schemeClr>
                </a:solidFill>
              </a:rPr>
              <a:t>Youtube</a:t>
            </a:r>
            <a:endParaRPr lang="en-ZA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r>
              <a:rPr lang="en-ZA" b="1" dirty="0" smtClean="0">
                <a:solidFill>
                  <a:schemeClr val="tx2">
                    <a:lumMod val="75000"/>
                  </a:schemeClr>
                </a:solidFill>
              </a:rPr>
              <a:t>Automated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41B5E-7DE9-446C-A09A-7337D05661FD}" type="slidenum">
              <a:rPr lang="en-ZA" smtClean="0"/>
              <a:pPr/>
              <a:t>8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91167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owerpoint 1 generi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33" y="-27384"/>
            <a:ext cx="9157606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b="1" dirty="0" smtClean="0">
                <a:solidFill>
                  <a:schemeClr val="tx2">
                    <a:lumMod val="75000"/>
                  </a:schemeClr>
                </a:solidFill>
              </a:rPr>
              <a:t>CPD System Requirements</a:t>
            </a:r>
            <a:endParaRPr lang="en-ZA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sz="2800" b="1" dirty="0" smtClean="0">
                <a:solidFill>
                  <a:schemeClr val="tx2">
                    <a:lumMod val="75000"/>
                  </a:schemeClr>
                </a:solidFill>
              </a:rPr>
              <a:t>Category 1</a:t>
            </a:r>
            <a:r>
              <a:rPr lang="en-ZA" sz="28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ZA" sz="2800" b="1" dirty="0" smtClean="0">
                <a:solidFill>
                  <a:schemeClr val="tx2">
                    <a:lumMod val="75000"/>
                  </a:schemeClr>
                </a:solidFill>
              </a:rPr>
              <a:t>– </a:t>
            </a:r>
            <a:r>
              <a:rPr lang="en-ZA" sz="2400" b="1" dirty="0" smtClean="0">
                <a:solidFill>
                  <a:schemeClr val="tx2">
                    <a:lumMod val="75000"/>
                  </a:schemeClr>
                </a:solidFill>
              </a:rPr>
              <a:t>Compulsory Category</a:t>
            </a:r>
          </a:p>
          <a:p>
            <a:pPr marL="0" indent="0">
              <a:buNone/>
            </a:pPr>
            <a:r>
              <a:rPr lang="en-ZA" sz="28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ZA" sz="2800" b="1" dirty="0" smtClean="0">
                <a:solidFill>
                  <a:schemeClr val="tx2">
                    <a:lumMod val="75000"/>
                  </a:schemeClr>
                </a:solidFill>
              </a:rPr>
              <a:t>   </a:t>
            </a:r>
            <a:r>
              <a:rPr lang="en-ZA" sz="2400" b="1" dirty="0" smtClean="0">
                <a:solidFill>
                  <a:schemeClr val="tx2">
                    <a:lumMod val="75000"/>
                  </a:schemeClr>
                </a:solidFill>
              </a:rPr>
              <a:t>Developmental Activities</a:t>
            </a:r>
          </a:p>
          <a:p>
            <a:pPr marL="0" indent="0">
              <a:buNone/>
            </a:pPr>
            <a:r>
              <a:rPr lang="en-ZA" sz="24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ZA" sz="2400" b="1" dirty="0" smtClean="0">
                <a:solidFill>
                  <a:schemeClr val="tx2">
                    <a:lumMod val="75000"/>
                  </a:schemeClr>
                </a:solidFill>
              </a:rPr>
              <a:t>    Validated CPD training programmes</a:t>
            </a:r>
          </a:p>
          <a:p>
            <a:pPr marL="0" indent="0">
              <a:buNone/>
            </a:pPr>
            <a:r>
              <a:rPr lang="en-ZA" sz="2400" b="1" dirty="0" smtClean="0">
                <a:solidFill>
                  <a:schemeClr val="tx2">
                    <a:lumMod val="75000"/>
                  </a:schemeClr>
                </a:solidFill>
              </a:rPr>
              <a:t>     1 CPD credit per year (10 hrs = 1 CPD credit)</a:t>
            </a:r>
          </a:p>
          <a:p>
            <a:pPr marL="0" indent="0">
              <a:buNone/>
            </a:pPr>
            <a:endParaRPr lang="en-ZA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ZA" sz="2800" b="1" dirty="0" smtClean="0">
                <a:solidFill>
                  <a:schemeClr val="tx2">
                    <a:lumMod val="75000"/>
                  </a:schemeClr>
                </a:solidFill>
              </a:rPr>
              <a:t>Category 2</a:t>
            </a:r>
          </a:p>
          <a:p>
            <a:pPr marL="0" indent="0">
              <a:buNone/>
            </a:pPr>
            <a:r>
              <a:rPr lang="en-ZA" sz="28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ZA" sz="2800" b="1" dirty="0" smtClean="0">
                <a:solidFill>
                  <a:schemeClr val="tx2">
                    <a:lumMod val="75000"/>
                  </a:schemeClr>
                </a:solidFill>
              </a:rPr>
              <a:t>    </a:t>
            </a:r>
            <a:r>
              <a:rPr lang="en-ZA" sz="2400" b="1" dirty="0" smtClean="0">
                <a:solidFill>
                  <a:schemeClr val="tx2">
                    <a:lumMod val="75000"/>
                  </a:schemeClr>
                </a:solidFill>
              </a:rPr>
              <a:t>A. Work based Activities 400 hrs = 1 CPD Credit</a:t>
            </a:r>
          </a:p>
          <a:p>
            <a:pPr marL="0" indent="0">
              <a:buNone/>
            </a:pPr>
            <a:r>
              <a:rPr lang="en-ZA" sz="24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ZA" sz="2400" b="1" dirty="0" smtClean="0">
                <a:solidFill>
                  <a:schemeClr val="tx2">
                    <a:lumMod val="75000"/>
                  </a:schemeClr>
                </a:solidFill>
              </a:rPr>
              <a:t>     B. Mentoring 50 hrs = 1 CPD Credit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41B5E-7DE9-446C-A09A-7337D05661FD}" type="slidenum">
              <a:rPr lang="en-ZA" smtClean="0"/>
              <a:pPr/>
              <a:t>9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42220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2370</TotalTime>
  <Words>363</Words>
  <Application>Microsoft Macintosh PowerPoint</Application>
  <PresentationFormat>On-screen Show (4:3)</PresentationFormat>
  <Paragraphs>92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CONTINUAL PROFESSIONAL DEVELOPMENT</vt:lpstr>
      <vt:lpstr>Perspective on Implementation</vt:lpstr>
      <vt:lpstr>Reference Documents</vt:lpstr>
      <vt:lpstr>The SACNASP Plan</vt:lpstr>
      <vt:lpstr>Reference</vt:lpstr>
      <vt:lpstr>SACNASP Plan</vt:lpstr>
      <vt:lpstr>SACNASP Plan</vt:lpstr>
      <vt:lpstr>CPD System Requirements</vt:lpstr>
      <vt:lpstr>System Requirements</vt:lpstr>
      <vt:lpstr>How to structure your CPD</vt:lpstr>
      <vt:lpstr>Any questions?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Liandri van Wyk</dc:creator>
  <cp:lastModifiedBy>Johan van Schalkwyk</cp:lastModifiedBy>
  <cp:revision>182</cp:revision>
  <cp:lastPrinted>2014-07-09T17:43:26Z</cp:lastPrinted>
  <dcterms:created xsi:type="dcterms:W3CDTF">2011-10-14T08:13:28Z</dcterms:created>
  <dcterms:modified xsi:type="dcterms:W3CDTF">2016-09-30T04:41:13Z</dcterms:modified>
</cp:coreProperties>
</file>