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360" r:id="rId4"/>
    <p:sldId id="361" r:id="rId5"/>
    <p:sldId id="362" r:id="rId6"/>
    <p:sldId id="363" r:id="rId7"/>
    <p:sldId id="364" r:id="rId8"/>
    <p:sldId id="367" r:id="rId9"/>
    <p:sldId id="366" r:id="rId10"/>
    <p:sldId id="365" r:id="rId11"/>
    <p:sldId id="368" r:id="rId12"/>
    <p:sldId id="369" r:id="rId13"/>
    <p:sldId id="3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E60D07D-FAF0-4563-8681-D4D20B7ED5CD}">
          <p14:sldIdLst>
            <p14:sldId id="256"/>
            <p14:sldId id="257"/>
          </p14:sldIdLst>
        </p14:section>
        <p14:section name="Untitled Section" id="{AE8D8293-1B8B-4C93-A476-8258D3653012}">
          <p14:sldIdLst>
            <p14:sldId id="360"/>
            <p14:sldId id="361"/>
            <p14:sldId id="362"/>
            <p14:sldId id="363"/>
            <p14:sldId id="364"/>
            <p14:sldId id="367"/>
            <p14:sldId id="366"/>
            <p14:sldId id="365"/>
            <p14:sldId id="368"/>
            <p14:sldId id="369"/>
            <p14:sldId id="35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6" autoAdjust="0"/>
    <p:restoredTop sz="94595" autoAdjust="0"/>
  </p:normalViewPr>
  <p:slideViewPr>
    <p:cSldViewPr>
      <p:cViewPr varScale="1">
        <p:scale>
          <a:sx n="95" d="100"/>
          <a:sy n="95" d="100"/>
        </p:scale>
        <p:origin x="-135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Relationship Id="rId2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10A4E-082A-4B78-BF99-3270A8FE98BF}" type="datetimeFigureOut">
              <a:rPr lang="en-ZA" smtClean="0"/>
              <a:t>16/09/30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2FCFD-7382-4A8E-B4D0-AA866B484B2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40864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9B4F5-0FAF-48C6-B1BC-7847C20A0AF8}" type="datetimeFigureOut">
              <a:rPr lang="en-US" smtClean="0"/>
              <a:t>16/09/30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F63E9-06DB-41B4-89F8-68085093B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00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7FDB-DE2E-416C-BADE-ED99F65C38F1}" type="datetime1">
              <a:rPr lang="en-US" smtClean="0"/>
              <a:t>16/09/30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8906-4EBD-4B22-8C51-9B93B5E15C79}" type="datetime1">
              <a:rPr lang="en-US" smtClean="0"/>
              <a:t>16/09/30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21F7-7BF7-40D3-BF2B-283B2738475A}" type="datetime1">
              <a:rPr lang="en-US" smtClean="0"/>
              <a:t>16/09/30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ECFA-742B-4183-9AED-311DC4BFFF69}" type="datetime1">
              <a:rPr lang="en-US" smtClean="0"/>
              <a:t>16/09/30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59F0-961C-48E4-A1DD-BF8CBA5DA7E1}" type="datetime1">
              <a:rPr lang="en-US" smtClean="0"/>
              <a:t>16/09/30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F193-4F94-4F82-ABBB-B772DF6B4356}" type="datetime1">
              <a:rPr lang="en-US" smtClean="0"/>
              <a:t>16/09/30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3C50-874A-418B-BB34-2654600425F4}" type="datetime1">
              <a:rPr lang="en-US" smtClean="0"/>
              <a:t>16/09/30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76C-3A1E-414D-8A60-1139A91AAC21}" type="datetime1">
              <a:rPr lang="en-US" smtClean="0"/>
              <a:t>16/09/30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B72F-24F3-4BD0-9509-B31EBC699656}" type="datetime1">
              <a:rPr lang="en-US" smtClean="0"/>
              <a:t>16/09/30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D31-C863-4F43-B6CD-8A28DE86F7BD}" type="datetime1">
              <a:rPr lang="en-US" smtClean="0"/>
              <a:t>16/09/30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3D33-8C6B-47A2-B374-D70679308B7C}" type="datetime1">
              <a:rPr lang="en-US" smtClean="0"/>
              <a:t>16/09/30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D7A52-B2D2-40E9-BF7E-7FC525B94AD7}" type="datetime1">
              <a:rPr lang="en-US" smtClean="0"/>
              <a:t>16/09/30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41B5E-7DE9-446C-A09A-7337D05661FD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hyperlink" Target="mailto:johan@6cds.co.za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ntro p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1 gener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3" y="0"/>
            <a:ext cx="915760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System Requirements</a:t>
            </a:r>
            <a:endParaRPr lang="en-ZA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Category 3</a:t>
            </a:r>
          </a:p>
          <a:p>
            <a:pPr marL="0" indent="0">
              <a:buNone/>
            </a:pPr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Individual Activities</a:t>
            </a:r>
          </a:p>
          <a:p>
            <a:pPr marL="0" indent="0">
              <a:buNone/>
            </a:pPr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 A. Membership of a recognised VA, 1 CPD credit per year</a:t>
            </a:r>
          </a:p>
          <a:p>
            <a:pPr marL="0" indent="0">
              <a:buNone/>
            </a:pPr>
            <a:endParaRPr lang="en-ZA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ZA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B. Other Activities for example research, further </a:t>
            </a:r>
          </a:p>
          <a:p>
            <a:pPr marL="0" indent="0">
              <a:buNone/>
            </a:pPr>
            <a:r>
              <a:rPr lang="en-ZA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     studies, meetings</a:t>
            </a:r>
            <a:r>
              <a:rPr lang="is-IS" sz="2400" b="1" dirty="0" smtClean="0">
                <a:solidFill>
                  <a:schemeClr val="tx2">
                    <a:lumMod val="75000"/>
                  </a:schemeClr>
                </a:solidFill>
              </a:rPr>
              <a:t>…...</a:t>
            </a:r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 1 CPD credit (10 hours)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90084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1 gener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3" y="0"/>
            <a:ext cx="915760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How to structure your CPD</a:t>
            </a:r>
            <a:endParaRPr lang="en-ZA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*You require a total of 25 credits over a 5 year cycle</a:t>
            </a:r>
          </a:p>
          <a:p>
            <a:pPr marL="0" indent="0">
              <a:buNone/>
            </a:pPr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 ( 5 Credits per year)</a:t>
            </a:r>
          </a:p>
          <a:p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Category 1</a:t>
            </a:r>
          </a:p>
          <a:p>
            <a:pPr lvl="1"/>
            <a:r>
              <a:rPr lang="en-ZA" sz="2000" b="1" dirty="0" smtClean="0">
                <a:solidFill>
                  <a:schemeClr val="tx2">
                    <a:lumMod val="75000"/>
                  </a:schemeClr>
                </a:solidFill>
              </a:rPr>
              <a:t>Attend a CPD validated event = 1 credit</a:t>
            </a:r>
          </a:p>
          <a:p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Category 2</a:t>
            </a:r>
          </a:p>
          <a:p>
            <a:pPr lvl="1"/>
            <a:r>
              <a:rPr lang="en-ZA" sz="2000" b="1" dirty="0" smtClean="0">
                <a:solidFill>
                  <a:schemeClr val="tx2">
                    <a:lumMod val="75000"/>
                  </a:schemeClr>
                </a:solidFill>
              </a:rPr>
              <a:t>Go to work = 1 credit</a:t>
            </a:r>
          </a:p>
          <a:p>
            <a:pPr lvl="1"/>
            <a:r>
              <a:rPr lang="en-ZA" sz="2000" b="1" dirty="0" smtClean="0">
                <a:solidFill>
                  <a:schemeClr val="tx2">
                    <a:lumMod val="75000"/>
                  </a:schemeClr>
                </a:solidFill>
              </a:rPr>
              <a:t>Be a mentor = 1 credit</a:t>
            </a:r>
          </a:p>
          <a:p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Category 3 </a:t>
            </a:r>
          </a:p>
          <a:p>
            <a:pPr lvl="1"/>
            <a:r>
              <a:rPr lang="en-ZA" sz="2000" b="1" dirty="0" smtClean="0">
                <a:solidFill>
                  <a:schemeClr val="tx2">
                    <a:lumMod val="75000"/>
                  </a:schemeClr>
                </a:solidFill>
              </a:rPr>
              <a:t>Join a VA = 1 credit</a:t>
            </a:r>
          </a:p>
          <a:p>
            <a:pPr lvl="1"/>
            <a:r>
              <a:rPr lang="en-ZA" sz="2000" b="1" dirty="0" smtClean="0">
                <a:solidFill>
                  <a:schemeClr val="tx2">
                    <a:lumMod val="75000"/>
                  </a:schemeClr>
                </a:solidFill>
              </a:rPr>
              <a:t>Do other activities = 1 credit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2410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1 gener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0"/>
            <a:ext cx="915760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Any questions?</a:t>
            </a:r>
            <a:endParaRPr lang="en-ZA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To arrange for a workshop please contact:</a:t>
            </a:r>
          </a:p>
          <a:p>
            <a:pPr marL="457200" lvl="1" indent="0">
              <a:buNone/>
            </a:pPr>
            <a:endParaRPr lang="en-ZA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SACNASP CPD Consultant : Johan van Schalkwyk</a:t>
            </a:r>
          </a:p>
          <a:p>
            <a:pPr marL="457200" lvl="1" indent="0">
              <a:buNone/>
            </a:pPr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Tel: 0827375543</a:t>
            </a:r>
          </a:p>
          <a:p>
            <a:pPr marL="457200" lvl="1" indent="0">
              <a:buNone/>
            </a:pPr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Email: </a:t>
            </a:r>
            <a:r>
              <a:rPr lang="en-ZA" b="1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johan@6cds.co.za</a:t>
            </a:r>
            <a:endParaRPr lang="en-ZA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Or look at our website</a:t>
            </a:r>
          </a:p>
          <a:p>
            <a:pPr marL="457200" lvl="1" indent="0">
              <a:buNone/>
            </a:pPr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www.sacnaspcpd.org.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1198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ntro p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75692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1 gener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3" y="0"/>
            <a:ext cx="915760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2603" y="1556792"/>
            <a:ext cx="7772400" cy="1470025"/>
          </a:xfrm>
        </p:spPr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CONTINUAL PROFESSIONAL DEVELOPMENT</a:t>
            </a:r>
            <a:endParaRPr lang="en-ZA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8403" y="3140968"/>
            <a:ext cx="6400800" cy="2019672"/>
          </a:xfrm>
        </p:spPr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SACNASP PERSPECTIVE</a:t>
            </a:r>
          </a:p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JOHAN VAN SCHALKWYK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2</a:t>
            </a:fld>
            <a:endParaRPr lang="en-ZA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1 gener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3" y="0"/>
            <a:ext cx="915760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Perspective on Implementation</a:t>
            </a:r>
            <a:endParaRPr lang="en-ZA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>
          <a:xfrm>
            <a:off x="683568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Why CPD?	</a:t>
            </a:r>
          </a:p>
          <a:p>
            <a:pPr lvl="1"/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Provision is made in the Act.</a:t>
            </a:r>
          </a:p>
          <a:p>
            <a:pPr lvl="1"/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International best practice.</a:t>
            </a:r>
          </a:p>
          <a:p>
            <a:pPr lvl="1"/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Technology is changing at a rapid pace.</a:t>
            </a:r>
          </a:p>
          <a:p>
            <a:pPr lvl="1"/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Quality assurance for clients.</a:t>
            </a:r>
          </a:p>
          <a:p>
            <a:pPr lvl="1"/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Work reservation. </a:t>
            </a:r>
          </a:p>
          <a:p>
            <a:pPr lvl="1"/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Creates a culture of continuing development.</a:t>
            </a:r>
          </a:p>
          <a:p>
            <a:pPr lvl="1"/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It saves the VA money because SACNASP is creating the system.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3054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1 gener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3" y="0"/>
            <a:ext cx="915760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Reference Documents</a:t>
            </a:r>
            <a:endParaRPr lang="en-ZA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The Act</a:t>
            </a:r>
          </a:p>
          <a:p>
            <a:endParaRPr lang="en-ZA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“Section 23 (1) of the Natural Scientific Professions Act (Act 27 of 2003)”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36847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1 gener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3" y="0"/>
            <a:ext cx="915760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The SACNASP Plan</a:t>
            </a:r>
            <a:endParaRPr lang="en-ZA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Official implementation date is </a:t>
            </a:r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April </a:t>
            </a:r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2017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5 year renewal cycle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Formal application for renewal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Submission of portfolio of evidence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Targeted VA’s to assist in the process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Targeted companies to test the system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Targeted training providers to be involved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2646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1 gener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3" y="0"/>
            <a:ext cx="915760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Reference</a:t>
            </a:r>
            <a:endParaRPr lang="en-ZA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The Act 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The SACNASP CPD Policy – </a:t>
            </a:r>
            <a:r>
              <a:rPr lang="en-ZA" sz="2000" b="1" dirty="0" smtClean="0">
                <a:solidFill>
                  <a:schemeClr val="tx2">
                    <a:lumMod val="75000"/>
                  </a:schemeClr>
                </a:solidFill>
              </a:rPr>
              <a:t>(Ref to policy document page 7)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The SCPD1 Form 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The application for renewal format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CPD website www.sacnaspcpd.org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85600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1 gener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3" y="0"/>
            <a:ext cx="915760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SACNASP Plan</a:t>
            </a:r>
            <a:endParaRPr lang="en-ZA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Have CPD validated courses available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Validation process in place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Application for renewal process in place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Mentor programme ready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Candidate programme ready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All documentation signed off</a:t>
            </a:r>
          </a:p>
          <a:p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Alternative training </a:t>
            </a:r>
            <a:r>
              <a:rPr lang="en-ZA" sz="2800" b="1" dirty="0" err="1" smtClean="0">
                <a:solidFill>
                  <a:schemeClr val="tx2">
                    <a:lumMod val="75000"/>
                  </a:schemeClr>
                </a:solidFill>
              </a:rPr>
              <a:t>e.g</a:t>
            </a:r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 videos</a:t>
            </a:r>
          </a:p>
          <a:p>
            <a:endParaRPr lang="en-ZA" sz="2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84507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1 gener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3" y="0"/>
            <a:ext cx="915760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SACNASP Plan</a:t>
            </a:r>
            <a:endParaRPr lang="en-ZA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A support and corrective action plan</a:t>
            </a:r>
          </a:p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Other possible focus areas:</a:t>
            </a:r>
          </a:p>
          <a:p>
            <a:pPr lvl="1"/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Social Media</a:t>
            </a:r>
          </a:p>
          <a:p>
            <a:pPr lvl="1"/>
            <a:r>
              <a:rPr lang="en-ZA" b="1" dirty="0" err="1" smtClean="0">
                <a:solidFill>
                  <a:schemeClr val="tx2">
                    <a:lumMod val="75000"/>
                  </a:schemeClr>
                </a:solidFill>
              </a:rPr>
              <a:t>Youtube</a:t>
            </a:r>
            <a:endParaRPr lang="en-ZA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Automated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91167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1 gener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3" y="-27384"/>
            <a:ext cx="915760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CPD System Requirements</a:t>
            </a:r>
            <a:endParaRPr lang="en-ZA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Category 1</a:t>
            </a:r>
            <a:r>
              <a:rPr lang="en-ZA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Compulsory Category</a:t>
            </a:r>
          </a:p>
          <a:p>
            <a:pPr marL="0" indent="0">
              <a:buNone/>
            </a:pPr>
            <a:r>
              <a:rPr lang="en-ZA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Developmental Activities</a:t>
            </a:r>
          </a:p>
          <a:p>
            <a:pPr marL="0" indent="0">
              <a:buNone/>
            </a:pPr>
            <a:r>
              <a:rPr lang="en-ZA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    Validated CPD training programmes</a:t>
            </a:r>
          </a:p>
          <a:p>
            <a:pPr marL="0" indent="0">
              <a:buNone/>
            </a:pPr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     1 CPD credit per year (10 hrs = 1 CPD credit)</a:t>
            </a:r>
          </a:p>
          <a:p>
            <a:pPr marL="0" indent="0">
              <a:buNone/>
            </a:pPr>
            <a:endParaRPr lang="en-ZA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Category 2</a:t>
            </a:r>
          </a:p>
          <a:p>
            <a:pPr marL="0" indent="0">
              <a:buNone/>
            </a:pPr>
            <a:r>
              <a:rPr lang="en-ZA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ZA" sz="2800" b="1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A. Work based Activities 400 hrs = 1 CPD Credit</a:t>
            </a:r>
          </a:p>
          <a:p>
            <a:pPr marL="0" indent="0">
              <a:buNone/>
            </a:pPr>
            <a:r>
              <a:rPr lang="en-ZA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ZA" sz="2400" b="1" dirty="0" smtClean="0">
                <a:solidFill>
                  <a:schemeClr val="tx2">
                    <a:lumMod val="75000"/>
                  </a:schemeClr>
                </a:solidFill>
              </a:rPr>
              <a:t>     B. Mentoring 50 hrs = 1 CPD Credit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1B5E-7DE9-446C-A09A-7337D05661FD}" type="slidenum">
              <a:rPr lang="en-ZA" smtClean="0"/>
              <a:pPr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42220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2370</TotalTime>
  <Words>363</Words>
  <Application>Microsoft Macintosh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CONTINUAL PROFESSIONAL DEVELOPMENT</vt:lpstr>
      <vt:lpstr>Perspective on Implementation</vt:lpstr>
      <vt:lpstr>Reference Documents</vt:lpstr>
      <vt:lpstr>The SACNASP Plan</vt:lpstr>
      <vt:lpstr>Reference</vt:lpstr>
      <vt:lpstr>SACNASP Plan</vt:lpstr>
      <vt:lpstr>SACNASP Plan</vt:lpstr>
      <vt:lpstr>CPD System Requirements</vt:lpstr>
      <vt:lpstr>System Requirements</vt:lpstr>
      <vt:lpstr>How to structure your CPD</vt:lpstr>
      <vt:lpstr>Any questions?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Liandri van Wyk</dc:creator>
  <cp:lastModifiedBy>Johan van Schalkwyk</cp:lastModifiedBy>
  <cp:revision>182</cp:revision>
  <cp:lastPrinted>2014-07-09T17:43:26Z</cp:lastPrinted>
  <dcterms:created xsi:type="dcterms:W3CDTF">2011-10-14T08:13:28Z</dcterms:created>
  <dcterms:modified xsi:type="dcterms:W3CDTF">2016-09-30T04:41:13Z</dcterms:modified>
</cp:coreProperties>
</file>