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256" r:id="rId2"/>
    <p:sldId id="331" r:id="rId3"/>
    <p:sldId id="257" r:id="rId4"/>
    <p:sldId id="263" r:id="rId5"/>
    <p:sldId id="334" r:id="rId6"/>
    <p:sldId id="268" r:id="rId7"/>
    <p:sldId id="265" r:id="rId8"/>
    <p:sldId id="329" r:id="rId9"/>
    <p:sldId id="330" r:id="rId10"/>
    <p:sldId id="335" r:id="rId11"/>
    <p:sldId id="273" r:id="rId12"/>
    <p:sldId id="291" r:id="rId13"/>
    <p:sldId id="285" r:id="rId14"/>
    <p:sldId id="302" r:id="rId15"/>
    <p:sldId id="299" r:id="rId16"/>
    <p:sldId id="295" r:id="rId17"/>
    <p:sldId id="310" r:id="rId18"/>
    <p:sldId id="308" r:id="rId19"/>
    <p:sldId id="304" r:id="rId20"/>
    <p:sldId id="319" r:id="rId21"/>
    <p:sldId id="317" r:id="rId22"/>
    <p:sldId id="315" r:id="rId23"/>
    <p:sldId id="323" r:id="rId24"/>
    <p:sldId id="321" r:id="rId25"/>
    <p:sldId id="328" r:id="rId26"/>
    <p:sldId id="327" r:id="rId27"/>
    <p:sldId id="326" r:id="rId28"/>
    <p:sldId id="325" r:id="rId29"/>
    <p:sldId id="258"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0D6F27-155D-4F49-8FAE-31CD77B2B6BE}" type="datetimeFigureOut">
              <a:rPr lang="en-US" smtClean="0"/>
              <a:t>7/2/2020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614497-BADA-664B-AA7E-10A3B1B17246}" type="slidenum">
              <a:rPr lang="en-US" smtClean="0"/>
              <a:t>‹#›</a:t>
            </a:fld>
            <a:endParaRPr lang="en-US"/>
          </a:p>
        </p:txBody>
      </p:sp>
    </p:spTree>
    <p:extLst>
      <p:ext uri="{BB962C8B-B14F-4D97-AF65-F5344CB8AC3E}">
        <p14:creationId xmlns:p14="http://schemas.microsoft.com/office/powerpoint/2010/main" val="3945532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C7614497-BADA-664B-AA7E-10A3B1B17246}" type="slidenum">
              <a:rPr lang="en-US" smtClean="0"/>
              <a:t>1</a:t>
            </a:fld>
            <a:endParaRPr lang="en-US"/>
          </a:p>
        </p:txBody>
      </p:sp>
    </p:spTree>
    <p:extLst>
      <p:ext uri="{BB962C8B-B14F-4D97-AF65-F5344CB8AC3E}">
        <p14:creationId xmlns:p14="http://schemas.microsoft.com/office/powerpoint/2010/main" val="3516990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614497-BADA-664B-AA7E-10A3B1B17246}" type="slidenum">
              <a:rPr lang="en-US" smtClean="0"/>
              <a:t>4</a:t>
            </a:fld>
            <a:endParaRPr lang="en-US"/>
          </a:p>
        </p:txBody>
      </p:sp>
    </p:spTree>
    <p:extLst>
      <p:ext uri="{BB962C8B-B14F-4D97-AF65-F5344CB8AC3E}">
        <p14:creationId xmlns:p14="http://schemas.microsoft.com/office/powerpoint/2010/main" val="4099729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614497-BADA-664B-AA7E-10A3B1B17246}" type="slidenum">
              <a:rPr lang="en-US" smtClean="0"/>
              <a:t>5</a:t>
            </a:fld>
            <a:endParaRPr lang="en-US"/>
          </a:p>
        </p:txBody>
      </p:sp>
    </p:spTree>
    <p:extLst>
      <p:ext uri="{BB962C8B-B14F-4D97-AF65-F5344CB8AC3E}">
        <p14:creationId xmlns:p14="http://schemas.microsoft.com/office/powerpoint/2010/main" val="2283397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3A0433F-0F6D-4CC5-BA26-5FC7493562F0}" type="datetime1">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4237163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8117BB-1BE7-4494-BF6B-C2239410A07D}" type="datetime1">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568202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2BD493-9BA4-480E-912C-C5EF2F767861}" type="datetime1">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247217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1F93D5-5A37-474E-8747-191F5CE77585}" type="datetime1">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05945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53765E-CA54-4579-84A9-EF2970777644}" type="datetime1">
              <a:rPr lang="en-US" smtClean="0"/>
              <a:t>7/2/2020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5183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B3D5D4-DA84-4218-B738-EDEB95F36374}" type="datetime1">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175456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D78816A-68B0-4ED2-BCAC-984B19418751}" type="datetime1">
              <a:rPr lang="en-US" smtClean="0"/>
              <a:t>7/2/2020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50561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2C53978-D6FA-4156-A7C9-5EE745777B22}" type="datetime1">
              <a:rPr lang="en-US" smtClean="0"/>
              <a:t>7/2/2020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71788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780CE2-C13C-4DFB-B8B1-4E9BBCA11CE9}" type="datetime1">
              <a:rPr lang="en-US" smtClean="0"/>
              <a:t>7/2/2020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187911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2D6A6C-8450-4D50-AF28-F43BF1A61416}" type="datetime1">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314500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391E60-A0C6-4A46-BCD9-937248D1C481}" type="datetime1">
              <a:rPr lang="en-US" smtClean="0"/>
              <a:t>7/2/2020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453269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73A27-E955-4688-A363-6F4DEDC2CE31}" type="datetime1">
              <a:rPr lang="en-US" smtClean="0"/>
              <a:t>7/2/2020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E107A0-7B7C-8743-BC43-85A450895BAC}" type="slidenum">
              <a:rPr lang="en-US" smtClean="0"/>
              <a:t>‹#›</a:t>
            </a:fld>
            <a:endParaRPr lang="en-US"/>
          </a:p>
        </p:txBody>
      </p:sp>
    </p:spTree>
    <p:extLst>
      <p:ext uri="{BB962C8B-B14F-4D97-AF65-F5344CB8AC3E}">
        <p14:creationId xmlns:p14="http://schemas.microsoft.com/office/powerpoint/2010/main" val="1383255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00248"/>
            <a:ext cx="7772400" cy="300202"/>
          </a:xfrm>
        </p:spPr>
        <p:txBody>
          <a:bodyPr>
            <a:normAutofit fontScale="90000"/>
          </a:bodyPr>
          <a:lstStyle/>
          <a:p>
            <a:pPr lvl="0">
              <a:spcBef>
                <a:spcPct val="20000"/>
              </a:spcBef>
            </a:pPr>
            <a:r>
              <a:rPr lang="en-US" sz="2400" b="1">
                <a:solidFill>
                  <a:srgbClr val="008000"/>
                </a:solidFill>
                <a:latin typeface="Arial" panose="020B0604020202020204" pitchFamily="34" charset="0"/>
                <a:ea typeface="+mn-ea"/>
                <a:cs typeface="Arial" panose="020B0604020202020204" pitchFamily="34" charset="0"/>
              </a:rPr>
              <a:t/>
            </a:r>
            <a:br>
              <a:rPr lang="en-US" sz="2400" b="1">
                <a:solidFill>
                  <a:srgbClr val="008000"/>
                </a:solidFill>
                <a:latin typeface="Arial" panose="020B0604020202020204" pitchFamily="34" charset="0"/>
                <a:ea typeface="+mn-ea"/>
                <a:cs typeface="Arial" panose="020B0604020202020204" pitchFamily="34" charset="0"/>
              </a:rPr>
            </a:br>
            <a:r>
              <a:rPr lang="en-GB" sz="2000" b="1" smtClean="0">
                <a:latin typeface="Tahoma" panose="020B0604030504040204" pitchFamily="34" charset="0"/>
              </a:rPr>
              <a:t>MEETING </a:t>
            </a:r>
            <a:r>
              <a:rPr lang="en-GB" sz="2000" b="1" dirty="0">
                <a:latin typeface="Tahoma" panose="020B0604030504040204" pitchFamily="34" charset="0"/>
              </a:rPr>
              <a:t>OF THE SELECT COMMITTEE ON LAND REFORM, ENVIRONMENT, MINERAL RESOURCES AND ENERGY (NATIONAL COUNCIL OF PROVINCES) </a:t>
            </a:r>
            <a:r>
              <a:rPr lang="en-ZA" sz="2000" b="1" u="sng" dirty="0">
                <a:latin typeface="Arial" panose="020B0604020202020204" pitchFamily="34" charset="0"/>
              </a:rPr>
              <a:t/>
            </a:r>
            <a:br>
              <a:rPr lang="en-ZA" sz="2000" b="1" u="sng" dirty="0">
                <a:latin typeface="Arial" panose="020B0604020202020204" pitchFamily="34" charset="0"/>
              </a:rPr>
            </a:br>
            <a:r>
              <a:rPr lang="en-ZA" sz="2000" b="1" dirty="0">
                <a:latin typeface="Arial" panose="020B0604020202020204" pitchFamily="34" charset="0"/>
              </a:rPr>
              <a:t>9 JUNE 2020</a:t>
            </a:r>
            <a:r>
              <a:rPr lang="en-ZA" sz="2000" b="1" dirty="0"/>
              <a:t/>
            </a:r>
            <a:br>
              <a:rPr lang="en-ZA" sz="2000" b="1" dirty="0"/>
            </a:br>
            <a:r>
              <a:rPr lang="en-US" sz="2400" b="1" dirty="0">
                <a:solidFill>
                  <a:srgbClr val="008000"/>
                </a:solidFill>
                <a:latin typeface="Arial" panose="020B0604020202020204" pitchFamily="34" charset="0"/>
                <a:ea typeface="+mn-ea"/>
                <a:cs typeface="Arial" panose="020B0604020202020204" pitchFamily="34" charset="0"/>
              </a:rPr>
              <a:t/>
            </a:r>
            <a:br>
              <a:rPr lang="en-US" sz="2400" b="1" dirty="0">
                <a:solidFill>
                  <a:srgbClr val="008000"/>
                </a:solidFill>
                <a:latin typeface="Arial" panose="020B0604020202020204" pitchFamily="34" charset="0"/>
                <a:ea typeface="+mn-ea"/>
                <a:cs typeface="Arial" panose="020B0604020202020204" pitchFamily="34" charset="0"/>
              </a:rPr>
            </a:br>
            <a:r>
              <a:rPr lang="en-US" sz="2400" b="1" dirty="0">
                <a:solidFill>
                  <a:srgbClr val="008000"/>
                </a:solidFill>
                <a:latin typeface="Arial" panose="020B0604020202020204" pitchFamily="34" charset="0"/>
                <a:ea typeface="+mn-ea"/>
                <a:cs typeface="Arial" panose="020B0604020202020204" pitchFamily="34" charset="0"/>
              </a:rPr>
              <a:t>THE NATIONAL ENVIRONMENTAL MANAGEMENT LAWS AMENDMENT BILL [B 14D─2017]</a:t>
            </a:r>
            <a:br>
              <a:rPr lang="en-US" sz="2400" b="1" dirty="0">
                <a:solidFill>
                  <a:srgbClr val="008000"/>
                </a:solidFill>
                <a:latin typeface="Arial" panose="020B0604020202020204" pitchFamily="34" charset="0"/>
                <a:ea typeface="+mn-ea"/>
                <a:cs typeface="Arial" panose="020B0604020202020204" pitchFamily="34" charset="0"/>
              </a:rPr>
            </a:br>
            <a:endParaRPr lang="en-US" b="1" dirty="0">
              <a:solidFill>
                <a:srgbClr val="008000"/>
              </a:solidFill>
            </a:endParaRPr>
          </a:p>
        </p:txBody>
      </p:sp>
      <p:sp>
        <p:nvSpPr>
          <p:cNvPr id="3" name="Footer Placeholder 2"/>
          <p:cNvSpPr>
            <a:spLocks noGrp="1"/>
          </p:cNvSpPr>
          <p:nvPr>
            <p:ph type="ftr" sz="quarter" idx="11"/>
          </p:nvPr>
        </p:nvSpPr>
        <p:spPr/>
        <p:txBody>
          <a:bodyPr/>
          <a:lstStyle/>
          <a:p>
            <a:r>
              <a:rPr lang="en-US" dirty="0" smtClean="0"/>
              <a:t>1</a:t>
            </a:r>
            <a:endParaRPr lang="en-US" dirty="0"/>
          </a:p>
        </p:txBody>
      </p:sp>
      <p:sp>
        <p:nvSpPr>
          <p:cNvPr id="4" name="Slide Number Placeholder 3"/>
          <p:cNvSpPr>
            <a:spLocks noGrp="1"/>
          </p:cNvSpPr>
          <p:nvPr>
            <p:ph type="sldNum" sz="quarter" idx="12"/>
          </p:nvPr>
        </p:nvSpPr>
        <p:spPr/>
        <p:txBody>
          <a:bodyPr/>
          <a:lstStyle/>
          <a:p>
            <a:fld id="{49E107A0-7B7C-8743-BC43-85A450895BAC}" type="slidenum">
              <a:rPr lang="en-US" smtClean="0"/>
              <a:t>1</a:t>
            </a:fld>
            <a:endParaRPr lang="en-US"/>
          </a:p>
        </p:txBody>
      </p:sp>
    </p:spTree>
    <p:extLst>
      <p:ext uri="{BB962C8B-B14F-4D97-AF65-F5344CB8AC3E}">
        <p14:creationId xmlns:p14="http://schemas.microsoft.com/office/powerpoint/2010/main" val="3930126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pPr>
            <a:r>
              <a:rPr lang="en-US" altLang="en-US" sz="1800" b="1" u="sng" dirty="0">
                <a:solidFill>
                  <a:prstClr val="black"/>
                </a:solidFill>
                <a:latin typeface="Arial" panose="020B0604020202020204" pitchFamily="34" charset="0"/>
                <a:cs typeface="Arial" panose="020B0604020202020204" pitchFamily="34" charset="0"/>
              </a:rPr>
              <a:t>Amendments to the National Environmental Management Act, 1998 (NEMA) (continued)</a:t>
            </a:r>
            <a:endParaRPr lang="en-US" sz="1800" dirty="0"/>
          </a:p>
        </p:txBody>
      </p:sp>
      <p:sp>
        <p:nvSpPr>
          <p:cNvPr id="3" name="Content Placeholder 2"/>
          <p:cNvSpPr>
            <a:spLocks noGrp="1"/>
          </p:cNvSpPr>
          <p:nvPr>
            <p:ph idx="1"/>
          </p:nvPr>
        </p:nvSpPr>
        <p:spPr>
          <a:xfrm>
            <a:off x="457200" y="1600201"/>
            <a:ext cx="8229600" cy="4227944"/>
          </a:xfrm>
        </p:spPr>
        <p:txBody>
          <a:bodyPr>
            <a:normAutofit fontScale="77500" lnSpcReduction="20000"/>
          </a:bodyPr>
          <a:lstStyle/>
          <a:p>
            <a:r>
              <a:rPr lang="en-US" dirty="0" smtClean="0">
                <a:latin typeface="Arial Narrow" panose="020B0606020202030204" pitchFamily="34" charset="0"/>
              </a:rPr>
              <a:t>Section 28 deals with the duty of care and the remediation of environmental damage.  Clause 12 empowers the Director-General of DEFF and DMRE and the HODs of the provinces to issue directives under certain circumstances.  This power is now also given to municipal managers. </a:t>
            </a:r>
          </a:p>
          <a:p>
            <a:r>
              <a:rPr lang="en-US" dirty="0" smtClean="0">
                <a:latin typeface="Arial Narrow" panose="020B0606020202030204" pitchFamily="34" charset="0"/>
              </a:rPr>
              <a:t>In line with the Promotion of Administrative Justice Act the section is amended to allow for a notification and an opportunity to make representations prior to the issuing of a directive.</a:t>
            </a:r>
          </a:p>
          <a:p>
            <a:pPr lvl="0"/>
            <a:r>
              <a:rPr lang="en-ZA" altLang="en-US" dirty="0" smtClean="0">
                <a:solidFill>
                  <a:prstClr val="black"/>
                </a:solidFill>
                <a:latin typeface="Arial Narrow" panose="020B0606020202030204" pitchFamily="34" charset="0"/>
                <a:cs typeface="Arial" panose="020B0604020202020204" pitchFamily="34" charset="0"/>
              </a:rPr>
              <a:t>Where remedial measures have to be undertaken by the authorities due to a failure to comply with a directive, the amendment now empowers them </a:t>
            </a:r>
            <a:r>
              <a:rPr lang="en-ZA" altLang="en-US" dirty="0">
                <a:solidFill>
                  <a:prstClr val="black"/>
                </a:solidFill>
                <a:latin typeface="Arial Narrow" panose="020B0606020202030204" pitchFamily="34" charset="0"/>
                <a:cs typeface="Arial" panose="020B0604020202020204" pitchFamily="34" charset="0"/>
              </a:rPr>
              <a:t>to claim both anticipatory, as well as costs already </a:t>
            </a:r>
            <a:r>
              <a:rPr lang="en-ZA" altLang="en-US" dirty="0" smtClean="0">
                <a:solidFill>
                  <a:prstClr val="black"/>
                </a:solidFill>
                <a:latin typeface="Arial Narrow" panose="020B0606020202030204" pitchFamily="34" charset="0"/>
                <a:cs typeface="Arial" panose="020B0604020202020204" pitchFamily="34" charset="0"/>
              </a:rPr>
              <a:t>incurred.</a:t>
            </a:r>
            <a:endParaRPr lang="en-ZA" altLang="en-US" dirty="0">
              <a:solidFill>
                <a:prstClr val="black"/>
              </a:solidFill>
              <a:latin typeface="Arial Narrow" panose="020B060602020203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10</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10</a:t>
            </a:fld>
            <a:endParaRPr lang="en-US"/>
          </a:p>
        </p:txBody>
      </p:sp>
    </p:spTree>
    <p:extLst>
      <p:ext uri="{BB962C8B-B14F-4D97-AF65-F5344CB8AC3E}">
        <p14:creationId xmlns:p14="http://schemas.microsoft.com/office/powerpoint/2010/main" val="1834416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pPr>
            <a:r>
              <a:rPr lang="en-US" altLang="en-US" sz="1800" b="1" u="sng" dirty="0">
                <a:solidFill>
                  <a:prstClr val="black"/>
                </a:solidFill>
                <a:latin typeface="Arial" panose="020B0604020202020204" pitchFamily="34" charset="0"/>
                <a:ea typeface="+mn-ea"/>
                <a:cs typeface="Arial" panose="020B0604020202020204" pitchFamily="34" charset="0"/>
              </a:rPr>
              <a:t>Amendments to the National Environmental Management Act, 1998 (NEMA) (continued)</a:t>
            </a:r>
            <a:endParaRPr lang="en-US" sz="1800" dirty="0"/>
          </a:p>
        </p:txBody>
      </p:sp>
      <p:sp>
        <p:nvSpPr>
          <p:cNvPr id="3" name="Content Placeholder 2"/>
          <p:cNvSpPr>
            <a:spLocks noGrp="1"/>
          </p:cNvSpPr>
          <p:nvPr>
            <p:ph idx="1"/>
          </p:nvPr>
        </p:nvSpPr>
        <p:spPr>
          <a:xfrm>
            <a:off x="457200" y="1315027"/>
            <a:ext cx="8229600" cy="4586151"/>
          </a:xfrm>
        </p:spPr>
        <p:txBody>
          <a:bodyPr>
            <a:normAutofit fontScale="62500" lnSpcReduction="20000"/>
          </a:bodyPr>
          <a:lstStyle/>
          <a:p>
            <a:pPr lvl="0" algn="just" eaLnBrk="0" fontAlgn="base" hangingPunct="0">
              <a:spcAft>
                <a:spcPct val="0"/>
              </a:spcAft>
              <a:buFont typeface="Arial" panose="020B0604020202020204" pitchFamily="34" charset="0"/>
              <a:buChar char="•"/>
              <a:defRPr/>
            </a:pPr>
            <a:endParaRPr lang="en-US" altLang="en-US" sz="2200" dirty="0" smtClean="0">
              <a:solidFill>
                <a:prstClr val="black"/>
              </a:solidFill>
              <a:latin typeface="Arial Narrow" panose="020B0606020202030204" pitchFamily="34" charset="0"/>
              <a:cs typeface="Arial" panose="020B0604020202020204" pitchFamily="34" charset="0"/>
            </a:endParaRPr>
          </a:p>
          <a:p>
            <a:pPr lvl="0" algn="just" eaLnBrk="0" fontAlgn="base" hangingPunct="0">
              <a:spcAft>
                <a:spcPct val="0"/>
              </a:spcAft>
              <a:buFont typeface="Arial" panose="020B0604020202020204" pitchFamily="34" charset="0"/>
              <a:buChar char="•"/>
              <a:defRPr/>
            </a:pPr>
            <a:r>
              <a:rPr lang="en-US" altLang="en-US" sz="2200" dirty="0" smtClean="0">
                <a:solidFill>
                  <a:prstClr val="black"/>
                </a:solidFill>
                <a:latin typeface="Arial Narrow" panose="020B0606020202030204" pitchFamily="34" charset="0"/>
                <a:cs typeface="Arial" panose="020B0604020202020204" pitchFamily="34" charset="0"/>
              </a:rPr>
              <a:t>.Sections 31A-31Q (Clauses 13-19) deal with the appointment of environmental management inspectors across al three spheres of government, and environmental mineral resources inspectors in the Department of Mineral Resources and Energy to do compliance and enforcement in respect of the NEMA and the SEMAS.</a:t>
            </a:r>
          </a:p>
          <a:p>
            <a:pPr lvl="0" algn="just" eaLnBrk="0" fontAlgn="base" hangingPunct="0">
              <a:spcAft>
                <a:spcPct val="0"/>
              </a:spcAft>
              <a:buFont typeface="Arial" panose="020B0604020202020204" pitchFamily="34" charset="0"/>
              <a:buChar char="•"/>
              <a:defRPr/>
            </a:pPr>
            <a:r>
              <a:rPr lang="en-US" altLang="en-US" sz="2200" dirty="0" smtClean="0">
                <a:solidFill>
                  <a:prstClr val="black"/>
                </a:solidFill>
                <a:latin typeface="Arial Narrow" panose="020B0606020202030204" pitchFamily="34" charset="0"/>
                <a:cs typeface="Arial" panose="020B0604020202020204" pitchFamily="34" charset="0"/>
              </a:rPr>
              <a:t>Sections </a:t>
            </a:r>
            <a:r>
              <a:rPr lang="en-US" altLang="en-US" sz="2200" dirty="0">
                <a:solidFill>
                  <a:prstClr val="black"/>
                </a:solidFill>
                <a:latin typeface="Arial Narrow" panose="020B0606020202030204" pitchFamily="34" charset="0"/>
                <a:cs typeface="Arial" panose="020B0604020202020204" pitchFamily="34" charset="0"/>
              </a:rPr>
              <a:t>31B, BA, BB and C are amended to clarify that the Ministers responsible for environmental affairs, water affairs and MECs may only designate environmental management inspectors from organs of state that execute a regulatory function. This is to ensure that only authorities that have a legal mandate to monitor compliance and enforce the provisions of NEMA and the SEMAs have designated inspectors within their ranks. </a:t>
            </a:r>
          </a:p>
          <a:p>
            <a:pPr algn="just" eaLnBrk="0" fontAlgn="base" hangingPunct="0">
              <a:spcAft>
                <a:spcPct val="0"/>
              </a:spcAft>
              <a:buFont typeface="Arial" panose="020B0604020202020204" pitchFamily="34" charset="0"/>
              <a:buChar char="•"/>
              <a:defRPr/>
            </a:pPr>
            <a:r>
              <a:rPr lang="en-US" altLang="en-US" sz="2200" dirty="0">
                <a:solidFill>
                  <a:prstClr val="black"/>
                </a:solidFill>
                <a:latin typeface="Arial Narrow" panose="020B0606020202030204" pitchFamily="34" charset="0"/>
                <a:cs typeface="Arial" panose="020B0604020202020204" pitchFamily="34" charset="0"/>
              </a:rPr>
              <a:t>The designation by the Minister responsible for mineral resources of persons as environmental mineral </a:t>
            </a:r>
            <a:r>
              <a:rPr lang="en-US" altLang="en-US" sz="2200" u="sng" dirty="0">
                <a:solidFill>
                  <a:prstClr val="black"/>
                </a:solidFill>
                <a:latin typeface="Arial Narrow" panose="020B0606020202030204" pitchFamily="34" charset="0"/>
                <a:cs typeface="Arial" panose="020B0604020202020204" pitchFamily="34" charset="0"/>
              </a:rPr>
              <a:t>and petroleum </a:t>
            </a:r>
            <a:r>
              <a:rPr lang="en-US" altLang="en-US" sz="2200" dirty="0">
                <a:solidFill>
                  <a:prstClr val="black"/>
                </a:solidFill>
                <a:latin typeface="Arial Narrow" panose="020B0606020202030204" pitchFamily="34" charset="0"/>
                <a:cs typeface="Arial" panose="020B0604020202020204" pitchFamily="34" charset="0"/>
              </a:rPr>
              <a:t>inspectors is enabled as well as the designation of officials from the Petroleum Agency of South Africa to undertake compliance and enforcement activities in respect of petroleum resources.</a:t>
            </a:r>
          </a:p>
          <a:p>
            <a:pPr algn="just" eaLnBrk="0" fontAlgn="base" hangingPunct="0">
              <a:spcAft>
                <a:spcPct val="0"/>
              </a:spcAft>
              <a:buFont typeface="Arial" panose="020B0604020202020204" pitchFamily="34" charset="0"/>
              <a:buChar char="•"/>
              <a:defRPr/>
            </a:pPr>
            <a:r>
              <a:rPr lang="en-US" altLang="en-US" sz="2200" dirty="0">
                <a:solidFill>
                  <a:prstClr val="black"/>
                </a:solidFill>
                <a:latin typeface="Arial Narrow" panose="020B0606020202030204" pitchFamily="34" charset="0"/>
                <a:cs typeface="Arial" panose="020B0604020202020204" pitchFamily="34" charset="0"/>
              </a:rPr>
              <a:t>The Bill provides for national consistency in the powers and duties accorded to the designated environmental management inspectors, whether undertaking compliance and enforcement with national or provincial legislation.</a:t>
            </a:r>
          </a:p>
          <a:p>
            <a:pPr algn="just" eaLnBrk="0" fontAlgn="base" hangingPunct="0">
              <a:spcAft>
                <a:spcPct val="0"/>
              </a:spcAft>
              <a:buFont typeface="Arial" panose="020B0604020202020204" pitchFamily="34" charset="0"/>
              <a:buChar char="•"/>
              <a:defRPr/>
            </a:pPr>
            <a:r>
              <a:rPr lang="en-US" altLang="en-US" sz="2200" dirty="0">
                <a:solidFill>
                  <a:prstClr val="black"/>
                </a:solidFill>
                <a:latin typeface="Arial Narrow" panose="020B0606020202030204" pitchFamily="34" charset="0"/>
                <a:cs typeface="Arial" panose="020B0604020202020204" pitchFamily="34" charset="0"/>
              </a:rPr>
              <a:t>It empowers the Minister responsible for Environmental Affairs, after consultation with the Minister responsible for mineral resources, to support or undertake compliance monitoring and enforcement measures  if it necessary to address significant harm to the environment caused by prospecting and mining activities.</a:t>
            </a:r>
          </a:p>
          <a:p>
            <a:pPr algn="just" eaLnBrk="0" fontAlgn="base" hangingPunct="0">
              <a:spcAft>
                <a:spcPct val="0"/>
              </a:spcAft>
              <a:buFont typeface="Arial" panose="020B0604020202020204" pitchFamily="34" charset="0"/>
              <a:buChar char="•"/>
              <a:defRPr/>
            </a:pPr>
            <a:r>
              <a:rPr lang="en-US" altLang="en-US" sz="2200" dirty="0">
                <a:solidFill>
                  <a:prstClr val="black"/>
                </a:solidFill>
                <a:latin typeface="Arial Narrow" panose="020B0606020202030204" pitchFamily="34" charset="0"/>
                <a:cs typeface="Arial" panose="020B0604020202020204" pitchFamily="34" charset="0"/>
              </a:rPr>
              <a:t>The same standard of approved training for environmental management inspectors and environmental mineral and petroleum inspectors is provided for as well as the power to prescribe through regulations a Code of Conduct. </a:t>
            </a:r>
          </a:p>
          <a:p>
            <a:r>
              <a:rPr lang="en-US" altLang="en-US" sz="2200" dirty="0">
                <a:solidFill>
                  <a:prstClr val="black"/>
                </a:solidFill>
                <a:latin typeface="Arial Narrow" panose="020B0606020202030204" pitchFamily="34" charset="0"/>
                <a:cs typeface="Arial" panose="020B0604020202020204" pitchFamily="34" charset="0"/>
              </a:rPr>
              <a:t>The powers of these inspectors are also clarified in the Bill. A member of the SA Police Service has the same powers as these inspectors, </a:t>
            </a:r>
            <a:r>
              <a:rPr lang="en-ZA" sz="2200" dirty="0">
                <a:latin typeface="Arial Narrow" panose="020B0606020202030204" pitchFamily="34" charset="0"/>
              </a:rPr>
              <a:t>excluding the power to </a:t>
            </a:r>
            <a:r>
              <a:rPr lang="en-US" sz="2200" dirty="0">
                <a:latin typeface="Arial Narrow" panose="020B0606020202030204" pitchFamily="34" charset="0"/>
              </a:rPr>
              <a:t>conduct routine inspections in terms of section 31K and the power to issue and enforce compliance notices in terms of sections 31L to 31O.</a:t>
            </a:r>
            <a:endParaRPr lang="en-US" altLang="en-US" sz="2200" dirty="0">
              <a:solidFill>
                <a:prstClr val="black"/>
              </a:solidFill>
              <a:latin typeface="Arial Narrow" panose="020B0606020202030204" pitchFamily="34" charset="0"/>
              <a:cs typeface="Arial" panose="020B0604020202020204" pitchFamily="34" charset="0"/>
            </a:endParaRPr>
          </a:p>
          <a:p>
            <a:pPr algn="just" eaLnBrk="0" fontAlgn="base" hangingPunct="0">
              <a:spcAft>
                <a:spcPct val="0"/>
              </a:spcAft>
              <a:buFont typeface="Arial" panose="020B0604020202020204" pitchFamily="34" charset="0"/>
              <a:buChar char="•"/>
              <a:defRPr/>
            </a:pPr>
            <a:endParaRPr lang="en-US" altLang="en-US" sz="1600" dirty="0">
              <a:solidFill>
                <a:prstClr val="black"/>
              </a:solidFill>
              <a:latin typeface="Arial" panose="020B0604020202020204" pitchFamily="34" charset="0"/>
              <a:cs typeface="Arial" panose="020B0604020202020204" pitchFamily="34" charset="0"/>
            </a:endParaRPr>
          </a:p>
          <a:p>
            <a:pPr lvl="0" algn="just" eaLnBrk="0" fontAlgn="base" hangingPunct="0">
              <a:spcAft>
                <a:spcPct val="0"/>
              </a:spcAft>
              <a:buFont typeface="Arial" panose="020B0604020202020204" pitchFamily="34" charset="0"/>
              <a:buChar char="•"/>
              <a:defRPr/>
            </a:pPr>
            <a:endParaRPr lang="en-ZA" altLang="en-US" sz="1500" dirty="0">
              <a:solidFill>
                <a:prstClr val="black"/>
              </a:solidFill>
              <a:latin typeface="Arial" panose="020B0604020202020204" pitchFamily="34" charset="0"/>
              <a:cs typeface="Arial" panose="020B0604020202020204" pitchFamily="34" charset="0"/>
            </a:endParaRPr>
          </a:p>
          <a:p>
            <a:pPr lvl="0" algn="just" eaLnBrk="0" fontAlgn="base" hangingPunct="0">
              <a:spcAft>
                <a:spcPct val="0"/>
              </a:spcAft>
              <a:buFont typeface="Arial" panose="020B0604020202020204" pitchFamily="34" charset="0"/>
              <a:buChar char="•"/>
              <a:defRPr/>
            </a:pPr>
            <a:endParaRPr lang="en-US" dirty="0"/>
          </a:p>
        </p:txBody>
      </p:sp>
      <p:sp>
        <p:nvSpPr>
          <p:cNvPr id="4" name="Footer Placeholder 3"/>
          <p:cNvSpPr>
            <a:spLocks noGrp="1"/>
          </p:cNvSpPr>
          <p:nvPr>
            <p:ph type="ftr" sz="quarter" idx="11"/>
          </p:nvPr>
        </p:nvSpPr>
        <p:spPr/>
        <p:txBody>
          <a:bodyPr/>
          <a:lstStyle/>
          <a:p>
            <a:r>
              <a:rPr lang="en-US" dirty="0" smtClean="0"/>
              <a:t>11</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11</a:t>
            </a:fld>
            <a:endParaRPr lang="en-US"/>
          </a:p>
        </p:txBody>
      </p:sp>
    </p:spTree>
    <p:extLst>
      <p:ext uri="{BB962C8B-B14F-4D97-AF65-F5344CB8AC3E}">
        <p14:creationId xmlns:p14="http://schemas.microsoft.com/office/powerpoint/2010/main" val="598576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defRPr/>
            </a:pPr>
            <a:r>
              <a:rPr lang="en-US" altLang="en-US" sz="1800" b="1" u="sng" dirty="0">
                <a:solidFill>
                  <a:prstClr val="black"/>
                </a:solidFill>
                <a:latin typeface="Arial" panose="020B0604020202020204" pitchFamily="34" charset="0"/>
                <a:ea typeface="+mn-ea"/>
                <a:cs typeface="Arial" panose="020B0604020202020204" pitchFamily="34" charset="0"/>
              </a:rPr>
              <a:t>Amendments to the National Environmental Management Act, 1998 (NEMA) (continued)</a:t>
            </a:r>
            <a:endParaRPr lang="en-US" sz="1800" dirty="0"/>
          </a:p>
        </p:txBody>
      </p:sp>
      <p:sp>
        <p:nvSpPr>
          <p:cNvPr id="3" name="Content Placeholder 2"/>
          <p:cNvSpPr>
            <a:spLocks noGrp="1"/>
          </p:cNvSpPr>
          <p:nvPr>
            <p:ph idx="1"/>
          </p:nvPr>
        </p:nvSpPr>
        <p:spPr>
          <a:xfrm>
            <a:off x="457200" y="1315028"/>
            <a:ext cx="8229600" cy="4227944"/>
          </a:xfrm>
        </p:spPr>
        <p:txBody>
          <a:bodyPr>
            <a:normAutofit fontScale="92500" lnSpcReduction="20000"/>
          </a:bodyPr>
          <a:lstStyle/>
          <a:p>
            <a:pPr algn="just" eaLnBrk="0" fontAlgn="base" hangingPunct="0">
              <a:lnSpc>
                <a:spcPct val="150000"/>
              </a:lnSpc>
              <a:spcAft>
                <a:spcPct val="0"/>
              </a:spcAft>
              <a:defRPr/>
            </a:pPr>
            <a:r>
              <a:rPr lang="en-ZA" altLang="en-US" sz="1500" dirty="0">
                <a:solidFill>
                  <a:prstClr val="black"/>
                </a:solidFill>
                <a:latin typeface="Arial" panose="020B0604020202020204" pitchFamily="34" charset="0"/>
                <a:cs typeface="Arial" panose="020B0604020202020204" pitchFamily="34" charset="0"/>
              </a:rPr>
              <a:t>Section 34E of the NEMA deals with the treatment of seized live specimens and is amended to provide that live specimens ‘‘may’’, instead of ‘‘must’’, be deposited with a suitable institution, rescue centre or facility; as the circumstances require or may be disposed of in terms of section 30</a:t>
            </a:r>
            <a:r>
              <a:rPr lang="en-ZA" altLang="en-US" sz="1500" i="1" dirty="0">
                <a:solidFill>
                  <a:prstClr val="black"/>
                </a:solidFill>
                <a:latin typeface="Arial" panose="020B0604020202020204" pitchFamily="34" charset="0"/>
                <a:cs typeface="Arial" panose="020B0604020202020204" pitchFamily="34" charset="0"/>
              </a:rPr>
              <a:t>(a) </a:t>
            </a:r>
            <a:r>
              <a:rPr lang="en-ZA" altLang="en-US" sz="1500" dirty="0">
                <a:solidFill>
                  <a:prstClr val="black"/>
                </a:solidFill>
                <a:latin typeface="Arial" panose="020B0604020202020204" pitchFamily="34" charset="0"/>
                <a:cs typeface="Arial" panose="020B0604020202020204" pitchFamily="34" charset="0"/>
              </a:rPr>
              <a:t>of the Criminal Procedure Act, 1977 (mechanisms regulating the disposal of a seized perishable item).</a:t>
            </a:r>
          </a:p>
          <a:p>
            <a:pPr algn="just" eaLnBrk="0" fontAlgn="base" hangingPunct="0">
              <a:lnSpc>
                <a:spcPct val="150000"/>
              </a:lnSpc>
              <a:spcAft>
                <a:spcPct val="0"/>
              </a:spcAft>
              <a:defRPr/>
            </a:pPr>
            <a:r>
              <a:rPr lang="en-US" altLang="en-US" sz="1500" dirty="0">
                <a:solidFill>
                  <a:prstClr val="black"/>
                </a:solidFill>
                <a:latin typeface="Arial" panose="020B0604020202020204" pitchFamily="34" charset="0"/>
                <a:cs typeface="Arial" panose="020B0604020202020204" pitchFamily="34" charset="0"/>
              </a:rPr>
              <a:t>The regulatory power of the Minister responsible for environmental affairs to specify offences and prescribe the amount for purposes of admission of guilt fines is amended to ensure that Minister’s regulatory power contextualizes section 57(5) of the Criminal Procedure Act, 1977 (Act No. 51 of 1977).</a:t>
            </a:r>
          </a:p>
          <a:p>
            <a:pPr algn="just" eaLnBrk="0" fontAlgn="base" hangingPunct="0">
              <a:lnSpc>
                <a:spcPct val="150000"/>
              </a:lnSpc>
              <a:spcAft>
                <a:spcPct val="0"/>
              </a:spcAft>
              <a:defRPr/>
            </a:pPr>
            <a:r>
              <a:rPr lang="en-US" altLang="en-US" sz="1500" dirty="0">
                <a:solidFill>
                  <a:prstClr val="black"/>
                </a:solidFill>
                <a:latin typeface="Arial" panose="020B0604020202020204" pitchFamily="34" charset="0"/>
                <a:cs typeface="Arial" panose="020B0604020202020204" pitchFamily="34" charset="0"/>
              </a:rPr>
              <a:t>The Bill clarifies that the Minister of mineral resources may delegate his or her powers under NEMA to an organ of state, may subdelegate these powers or withdraw such delegation and empowers the Minister responsible for water affairs and municipal manager of a municipality to delegate his or her powers under the NEMA to an official in the Department responsible for water affairs or municipality, respectively.  </a:t>
            </a:r>
            <a:endParaRPr lang="en-ZA" altLang="en-US" sz="1500" dirty="0">
              <a:solidFill>
                <a:prstClr val="black"/>
              </a:solidFill>
              <a:latin typeface="Arial" panose="020B0604020202020204" pitchFamily="34" charset="0"/>
              <a:cs typeface="Arial" panose="020B0604020202020204" pitchFamily="34" charset="0"/>
            </a:endParaRPr>
          </a:p>
          <a:p>
            <a:pPr>
              <a:lnSpc>
                <a:spcPct val="150000"/>
              </a:lnSpc>
            </a:pPr>
            <a:endParaRPr lang="en-US" sz="1800" dirty="0"/>
          </a:p>
        </p:txBody>
      </p:sp>
      <p:sp>
        <p:nvSpPr>
          <p:cNvPr id="4" name="Footer Placeholder 3"/>
          <p:cNvSpPr>
            <a:spLocks noGrp="1"/>
          </p:cNvSpPr>
          <p:nvPr>
            <p:ph type="ftr" sz="quarter" idx="11"/>
          </p:nvPr>
        </p:nvSpPr>
        <p:spPr/>
        <p:txBody>
          <a:bodyPr/>
          <a:lstStyle/>
          <a:p>
            <a:r>
              <a:rPr lang="en-US" dirty="0" smtClean="0"/>
              <a:t>12</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12</a:t>
            </a:fld>
            <a:endParaRPr lang="en-US"/>
          </a:p>
        </p:txBody>
      </p:sp>
    </p:spTree>
    <p:extLst>
      <p:ext uri="{BB962C8B-B14F-4D97-AF65-F5344CB8AC3E}">
        <p14:creationId xmlns:p14="http://schemas.microsoft.com/office/powerpoint/2010/main" val="356986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defRPr/>
            </a:pPr>
            <a:r>
              <a:rPr lang="en-US" altLang="en-US" sz="1800" b="1" u="sng" dirty="0">
                <a:solidFill>
                  <a:prstClr val="black"/>
                </a:solidFill>
                <a:latin typeface="Arial" panose="020B0604020202020204" pitchFamily="34" charset="0"/>
                <a:cs typeface="Arial" panose="020B0604020202020204" pitchFamily="34" charset="0"/>
              </a:rPr>
              <a:t>Amendments to the National Environmental Management Act, 1998 (NEMA) (continued)</a:t>
            </a:r>
            <a:endParaRPr lang="en-US" sz="1800" dirty="0"/>
          </a:p>
        </p:txBody>
      </p:sp>
      <p:sp>
        <p:nvSpPr>
          <p:cNvPr id="3" name="Content Placeholder 2"/>
          <p:cNvSpPr>
            <a:spLocks noGrp="1"/>
          </p:cNvSpPr>
          <p:nvPr>
            <p:ph idx="1"/>
          </p:nvPr>
        </p:nvSpPr>
        <p:spPr>
          <a:xfrm>
            <a:off x="457200" y="1600201"/>
            <a:ext cx="8229600" cy="4227944"/>
          </a:xfrm>
        </p:spPr>
        <p:txBody>
          <a:bodyPr>
            <a:normAutofit lnSpcReduction="10000"/>
          </a:bodyPr>
          <a:lstStyle/>
          <a:p>
            <a:pPr lvl="0" algn="just" eaLnBrk="0" fontAlgn="base" hangingPunct="0">
              <a:spcAft>
                <a:spcPct val="0"/>
              </a:spcAft>
              <a:buFont typeface="Arial" panose="020B0604020202020204" pitchFamily="34" charset="0"/>
              <a:buChar char="•"/>
              <a:defRPr/>
            </a:pPr>
            <a:r>
              <a:rPr lang="en-US" sz="2000" dirty="0" smtClean="0">
                <a:solidFill>
                  <a:prstClr val="black"/>
                </a:solidFill>
                <a:latin typeface="Arial Narrow" panose="020B0606020202030204" pitchFamily="34" charset="0"/>
                <a:cs typeface="Arial" panose="020B0604020202020204" pitchFamily="34" charset="0"/>
              </a:rPr>
              <a:t>Clause 34 amends clause 43, which deals with appeals against decisions taken under delegated authority in terms of NEMA and the SEMAs.</a:t>
            </a:r>
            <a:endParaRPr lang="en-ZA" sz="2000" dirty="0" smtClean="0">
              <a:solidFill>
                <a:prstClr val="black"/>
              </a:solidFill>
              <a:latin typeface="Arial Narrow" panose="020B0606020202030204" pitchFamily="34" charset="0"/>
              <a:cs typeface="Arial" panose="020B0604020202020204" pitchFamily="34" charset="0"/>
            </a:endParaRPr>
          </a:p>
          <a:p>
            <a:pPr lvl="0" algn="just" eaLnBrk="0" fontAlgn="base" hangingPunct="0">
              <a:spcAft>
                <a:spcPct val="0"/>
              </a:spcAft>
              <a:buFont typeface="Arial" panose="020B0604020202020204" pitchFamily="34" charset="0"/>
              <a:buChar char="•"/>
              <a:defRPr/>
            </a:pPr>
            <a:r>
              <a:rPr lang="en-ZA" sz="2000" dirty="0" smtClean="0">
                <a:solidFill>
                  <a:prstClr val="black"/>
                </a:solidFill>
                <a:latin typeface="Arial Narrow" panose="020B0606020202030204" pitchFamily="34" charset="0"/>
                <a:cs typeface="Arial" panose="020B0604020202020204" pitchFamily="34" charset="0"/>
              </a:rPr>
              <a:t>The </a:t>
            </a:r>
            <a:r>
              <a:rPr lang="en-ZA" sz="2000" dirty="0">
                <a:solidFill>
                  <a:prstClr val="black"/>
                </a:solidFill>
                <a:latin typeface="Arial Narrow" panose="020B0606020202030204" pitchFamily="34" charset="0"/>
                <a:cs typeface="Arial" panose="020B0604020202020204" pitchFamily="34" charset="0"/>
              </a:rPr>
              <a:t>Bill </a:t>
            </a:r>
            <a:r>
              <a:rPr lang="en-US" sz="2000" dirty="0">
                <a:solidFill>
                  <a:prstClr val="black"/>
                </a:solidFill>
                <a:latin typeface="Arial Narrow" panose="020B0606020202030204" pitchFamily="34" charset="0"/>
                <a:cs typeface="Arial" panose="020B0604020202020204" pitchFamily="34" charset="0"/>
              </a:rPr>
              <a:t>allows appeals against a decision taken by a NEM: Air Quality Act licensing authority and where the licensing authority is a municipality, the appeal is to the municipal council</a:t>
            </a:r>
            <a:endParaRPr lang="en-ZA" sz="2000" dirty="0">
              <a:solidFill>
                <a:prstClr val="black"/>
              </a:solidFill>
              <a:latin typeface="Arial Narrow" panose="020B0606020202030204" pitchFamily="34" charset="0"/>
              <a:cs typeface="Arial" panose="020B0604020202020204" pitchFamily="34" charset="0"/>
            </a:endParaRPr>
          </a:p>
          <a:p>
            <a:pPr lvl="0" algn="just" eaLnBrk="0" fontAlgn="base" hangingPunct="0">
              <a:spcAft>
                <a:spcPct val="0"/>
              </a:spcAft>
              <a:buFont typeface="Arial" panose="020B0604020202020204" pitchFamily="34" charset="0"/>
              <a:buChar char="•"/>
              <a:defRPr/>
            </a:pPr>
            <a:r>
              <a:rPr lang="en-ZA" sz="2000" dirty="0">
                <a:solidFill>
                  <a:prstClr val="black"/>
                </a:solidFill>
                <a:latin typeface="Arial Narrow" panose="020B0606020202030204" pitchFamily="34" charset="0"/>
                <a:cs typeface="Arial" panose="020B0604020202020204" pitchFamily="34" charset="0"/>
              </a:rPr>
              <a:t>The Bill clarifies that an appeal will not automatically suspend a section 28(4) directive or other administrative enforcement notice that is aimed at addressing significant harm to the environment, unless there is good cause shown to the satisfaction of the Minister and a person may also appeal a section 28(4) directive issued by a delegated official. </a:t>
            </a:r>
          </a:p>
          <a:p>
            <a:pPr lvl="0" algn="just" eaLnBrk="0" fontAlgn="base" hangingPunct="0">
              <a:spcAft>
                <a:spcPct val="0"/>
              </a:spcAft>
              <a:buFont typeface="Arial" panose="020B0604020202020204" pitchFamily="34" charset="0"/>
              <a:buChar char="•"/>
              <a:defRPr/>
            </a:pPr>
            <a:r>
              <a:rPr lang="en-ZA" sz="2000" dirty="0">
                <a:solidFill>
                  <a:prstClr val="black"/>
                </a:solidFill>
                <a:latin typeface="Arial Narrow" panose="020B0606020202030204" pitchFamily="34" charset="0"/>
                <a:cs typeface="Arial" panose="020B0604020202020204" pitchFamily="34" charset="0"/>
              </a:rPr>
              <a:t>The Bill clarifies offences and penalties, </a:t>
            </a:r>
            <a:r>
              <a:rPr lang="en-US" sz="2000" dirty="0">
                <a:solidFill>
                  <a:prstClr val="black"/>
                </a:solidFill>
                <a:latin typeface="Arial Narrow" panose="020B0606020202030204" pitchFamily="34" charset="0"/>
                <a:cs typeface="Arial" panose="020B0604020202020204" pitchFamily="34" charset="0"/>
              </a:rPr>
              <a:t>substitutes the criminal offence of failing to comply with a “request” with an “instruction” from an environmental management inspector or environmental mineral and petroleum inspector and introduces new offences and associated penalties. </a:t>
            </a:r>
          </a:p>
          <a:p>
            <a:pPr lvl="0" algn="just" eaLnBrk="0" fontAlgn="base" hangingPunct="0">
              <a:spcAft>
                <a:spcPct val="0"/>
              </a:spcAft>
              <a:buFont typeface="Arial" panose="020B0604020202020204" pitchFamily="34" charset="0"/>
              <a:buChar char="•"/>
              <a:defRPr/>
            </a:pPr>
            <a:endParaRPr lang="en-ZA" sz="1700" dirty="0">
              <a:solidFill>
                <a:prstClr val="black"/>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13</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13</a:t>
            </a:fld>
            <a:endParaRPr lang="en-US"/>
          </a:p>
        </p:txBody>
      </p:sp>
    </p:spTree>
    <p:extLst>
      <p:ext uri="{BB962C8B-B14F-4D97-AF65-F5344CB8AC3E}">
        <p14:creationId xmlns:p14="http://schemas.microsoft.com/office/powerpoint/2010/main" val="533911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968"/>
          </a:xfrm>
        </p:spPr>
        <p:txBody>
          <a:bodyPr>
            <a:normAutofit/>
          </a:bodyPr>
          <a:lstStyle/>
          <a:p>
            <a:pPr lvl="0" eaLnBrk="0" fontAlgn="base" hangingPunct="0">
              <a:spcBef>
                <a:spcPct val="20000"/>
              </a:spcBef>
              <a:spcAft>
                <a:spcPct val="0"/>
              </a:spcAft>
            </a:pPr>
            <a:r>
              <a:rPr lang="en-ZA" altLang="en-US" sz="1800" b="1" u="sng" dirty="0">
                <a:solidFill>
                  <a:prstClr val="black"/>
                </a:solidFill>
                <a:latin typeface="Arial" panose="020B0604020202020204" pitchFamily="34" charset="0"/>
                <a:ea typeface="+mn-ea"/>
                <a:cs typeface="Arial" panose="020B0604020202020204" pitchFamily="34" charset="0"/>
              </a:rPr>
              <a:t>Amendments to the National Environmental Management: Protected Areas Act, 2003 (NEMPAA)</a:t>
            </a:r>
            <a:endParaRPr lang="en-US" sz="1800" dirty="0"/>
          </a:p>
        </p:txBody>
      </p:sp>
      <p:sp>
        <p:nvSpPr>
          <p:cNvPr id="3" name="Content Placeholder 2"/>
          <p:cNvSpPr>
            <a:spLocks noGrp="1"/>
          </p:cNvSpPr>
          <p:nvPr>
            <p:ph idx="1"/>
          </p:nvPr>
        </p:nvSpPr>
        <p:spPr>
          <a:xfrm>
            <a:off x="457200" y="1600201"/>
            <a:ext cx="8229600" cy="4227944"/>
          </a:xfrm>
        </p:spPr>
        <p:txBody>
          <a:bodyPr>
            <a:normAutofit fontScale="92500" lnSpcReduction="10000"/>
          </a:bodyPr>
          <a:lstStyle/>
          <a:p>
            <a:pPr algn="just" eaLnBrk="0" fontAlgn="base" hangingPunct="0">
              <a:spcAft>
                <a:spcPct val="0"/>
              </a:spcAft>
            </a:pPr>
            <a:r>
              <a:rPr lang="en-ZA" altLang="en-US" sz="1600" dirty="0">
                <a:solidFill>
                  <a:prstClr val="black"/>
                </a:solidFill>
                <a:latin typeface="Arial" panose="020B0604020202020204" pitchFamily="34" charset="0"/>
                <a:cs typeface="Arial" panose="020B0604020202020204" pitchFamily="34" charset="0"/>
              </a:rPr>
              <a:t>Section 48(1)</a:t>
            </a:r>
            <a:r>
              <a:rPr lang="en-ZA" altLang="en-US" sz="1600" i="1" dirty="0">
                <a:solidFill>
                  <a:prstClr val="black"/>
                </a:solidFill>
                <a:latin typeface="Arial" panose="020B0604020202020204" pitchFamily="34" charset="0"/>
                <a:cs typeface="Arial" panose="020B0604020202020204" pitchFamily="34" charset="0"/>
              </a:rPr>
              <a:t>(a) </a:t>
            </a:r>
            <a:r>
              <a:rPr lang="en-ZA" altLang="en-US" sz="1600" dirty="0">
                <a:solidFill>
                  <a:prstClr val="black"/>
                </a:solidFill>
                <a:latin typeface="Arial" panose="020B0604020202020204" pitchFamily="34" charset="0"/>
                <a:cs typeface="Arial" panose="020B0604020202020204" pitchFamily="34" charset="0"/>
              </a:rPr>
              <a:t>and </a:t>
            </a:r>
            <a:r>
              <a:rPr lang="en-ZA" altLang="en-US" sz="1600" i="1" dirty="0">
                <a:solidFill>
                  <a:prstClr val="black"/>
                </a:solidFill>
                <a:latin typeface="Arial" panose="020B0604020202020204" pitchFamily="34" charset="0"/>
                <a:cs typeface="Arial" panose="020B0604020202020204" pitchFamily="34" charset="0"/>
              </a:rPr>
              <a:t>(c) </a:t>
            </a:r>
            <a:r>
              <a:rPr lang="en-ZA" altLang="en-US" sz="1600" dirty="0">
                <a:solidFill>
                  <a:prstClr val="black"/>
                </a:solidFill>
                <a:latin typeface="Arial" panose="020B0604020202020204" pitchFamily="34" charset="0"/>
                <a:cs typeface="Arial" panose="020B0604020202020204" pitchFamily="34" charset="0"/>
              </a:rPr>
              <a:t>prohibit commercial prospecting, mining, exploration, production or related activities in national park, special nature reserve or nature reserve. However, section 48(1)</a:t>
            </a:r>
            <a:r>
              <a:rPr lang="en-ZA" altLang="en-US" sz="1600" i="1" dirty="0">
                <a:solidFill>
                  <a:prstClr val="black"/>
                </a:solidFill>
                <a:latin typeface="Arial" panose="020B0604020202020204" pitchFamily="34" charset="0"/>
                <a:cs typeface="Arial" panose="020B0604020202020204" pitchFamily="34" charset="0"/>
              </a:rPr>
              <a:t>(b) </a:t>
            </a:r>
            <a:r>
              <a:rPr lang="en-ZA" altLang="en-US" sz="1600" dirty="0">
                <a:solidFill>
                  <a:prstClr val="black"/>
                </a:solidFill>
                <a:latin typeface="Arial" panose="020B0604020202020204" pitchFamily="34" charset="0"/>
                <a:cs typeface="Arial" panose="020B0604020202020204" pitchFamily="34" charset="0"/>
              </a:rPr>
              <a:t>allows commercial mining in a protected environment provided the Minister issues a written permission. The clause further amends subsection (4) to provide for the criteria under which the written permission contemplated in section 48(1)</a:t>
            </a:r>
            <a:r>
              <a:rPr lang="en-ZA" altLang="en-US" sz="1600" i="1" dirty="0">
                <a:solidFill>
                  <a:prstClr val="black"/>
                </a:solidFill>
                <a:latin typeface="Arial" panose="020B0604020202020204" pitchFamily="34" charset="0"/>
                <a:cs typeface="Arial" panose="020B0604020202020204" pitchFamily="34" charset="0"/>
              </a:rPr>
              <a:t>(b) </a:t>
            </a:r>
            <a:r>
              <a:rPr lang="en-ZA" altLang="en-US" sz="1600" dirty="0">
                <a:solidFill>
                  <a:prstClr val="black"/>
                </a:solidFill>
                <a:latin typeface="Arial" panose="020B0604020202020204" pitchFamily="34" charset="0"/>
                <a:cs typeface="Arial" panose="020B0604020202020204" pitchFamily="34" charset="0"/>
              </a:rPr>
              <a:t>may be issued by the Minister. The Minister may require any further information that he or she may deem necessary before making a decision.</a:t>
            </a:r>
          </a:p>
          <a:p>
            <a:pPr algn="just" eaLnBrk="0" fontAlgn="base" hangingPunct="0">
              <a:spcAft>
                <a:spcPct val="0"/>
              </a:spcAft>
            </a:pPr>
            <a:r>
              <a:rPr lang="en-US" altLang="en-US" sz="1600" dirty="0">
                <a:solidFill>
                  <a:prstClr val="black"/>
                </a:solidFill>
                <a:latin typeface="Arial" panose="020B0604020202020204" pitchFamily="34" charset="0"/>
                <a:cs typeface="Arial" panose="020B0604020202020204" pitchFamily="34" charset="0"/>
              </a:rPr>
              <a:t>Currently, section 57 of the NEMPAA only allows for the Chief Executive Officer of the South African National Parks to be on its Board. However, in line with the recommendations of the third Report on Governance in South Africa, 2009 (King III), the Chief Financial Officer should also be on the Board. The amendment to section 57 is intended to provide clarity that the Chief Financial Officer must be a member of the Board.</a:t>
            </a:r>
          </a:p>
          <a:p>
            <a:pPr algn="just" eaLnBrk="0" fontAlgn="base" hangingPunct="0">
              <a:spcAft>
                <a:spcPct val="0"/>
              </a:spcAft>
            </a:pPr>
            <a:r>
              <a:rPr lang="en-US" altLang="en-US" sz="1600" dirty="0">
                <a:solidFill>
                  <a:prstClr val="black"/>
                </a:solidFill>
                <a:latin typeface="Arial" panose="020B0604020202020204" pitchFamily="34" charset="0"/>
                <a:cs typeface="Arial" panose="020B0604020202020204" pitchFamily="34" charset="0"/>
              </a:rPr>
              <a:t>Section 48A of the NEMPAA restricts certain activities in a marine protected area. However, section 89 of the NEMPAA, which provides for offences and penalties, does not make it an offence where a person undertakes a restricted activity in contravention of NEMPAA. The clause amends section 89 to insert section 89(1)(e) and (2A), and thus creating an offence for any person that undertakes a restricted activity in contravention of NEMPAA. The clause also rectifies incorrect references to offences within NEMPAA.</a:t>
            </a:r>
          </a:p>
          <a:p>
            <a:pPr marL="0" lvl="0" indent="0" algn="just" eaLnBrk="0" fontAlgn="base" hangingPunct="0">
              <a:spcAft>
                <a:spcPct val="0"/>
              </a:spcAft>
              <a:buNone/>
            </a:pPr>
            <a:endParaRPr lang="en-US" altLang="en-US" sz="1600" dirty="0">
              <a:solidFill>
                <a:prstClr val="black"/>
              </a:solidFill>
              <a:latin typeface="Arial" panose="020B0604020202020204" pitchFamily="34" charset="0"/>
              <a:cs typeface="Arial" panose="020B0604020202020204" pitchFamily="34" charset="0"/>
            </a:endParaRPr>
          </a:p>
          <a:p>
            <a:pPr marL="0" lvl="0" indent="0" algn="just" eaLnBrk="0" fontAlgn="base" hangingPunct="0">
              <a:spcAft>
                <a:spcPct val="0"/>
              </a:spcAft>
              <a:buNone/>
            </a:pPr>
            <a:endParaRPr lang="en-ZA" altLang="en-US" sz="1600" b="1" dirty="0">
              <a:solidFill>
                <a:prstClr val="black"/>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14</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14</a:t>
            </a:fld>
            <a:endParaRPr lang="en-US"/>
          </a:p>
        </p:txBody>
      </p:sp>
    </p:spTree>
    <p:extLst>
      <p:ext uri="{BB962C8B-B14F-4D97-AF65-F5344CB8AC3E}">
        <p14:creationId xmlns:p14="http://schemas.microsoft.com/office/powerpoint/2010/main" val="2426414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pPr>
            <a:r>
              <a:rPr lang="en-ZA" altLang="en-US" sz="1800" b="1" u="sng" dirty="0">
                <a:solidFill>
                  <a:prstClr val="black"/>
                </a:solidFill>
                <a:latin typeface="Arial" panose="020B0604020202020204" pitchFamily="34" charset="0"/>
                <a:ea typeface="+mn-ea"/>
                <a:cs typeface="Arial" panose="020B0604020202020204" pitchFamily="34" charset="0"/>
              </a:rPr>
              <a:t>Amendments to the National Environmental Management: Biodiversity Act, 2004 (NEMBA)</a:t>
            </a:r>
            <a:endParaRPr lang="en-US" sz="1800" dirty="0"/>
          </a:p>
        </p:txBody>
      </p:sp>
      <p:sp>
        <p:nvSpPr>
          <p:cNvPr id="3" name="Content Placeholder 2"/>
          <p:cNvSpPr>
            <a:spLocks noGrp="1"/>
          </p:cNvSpPr>
          <p:nvPr>
            <p:ph idx="1"/>
          </p:nvPr>
        </p:nvSpPr>
        <p:spPr>
          <a:xfrm>
            <a:off x="542042" y="1417638"/>
            <a:ext cx="8229600" cy="4227944"/>
          </a:xfrm>
        </p:spPr>
        <p:txBody>
          <a:bodyPr>
            <a:normAutofit fontScale="25000" lnSpcReduction="20000"/>
          </a:bodyPr>
          <a:lstStyle/>
          <a:p>
            <a:pPr algn="just" eaLnBrk="0" fontAlgn="base" hangingPunct="0">
              <a:spcAft>
                <a:spcPct val="0"/>
              </a:spcAft>
            </a:pPr>
            <a:r>
              <a:rPr lang="en-ZA" altLang="en-US" sz="2200" dirty="0">
                <a:solidFill>
                  <a:prstClr val="black"/>
                </a:solidFill>
                <a:latin typeface="Arial" panose="020B0604020202020204" pitchFamily="34" charset="0"/>
                <a:cs typeface="Arial" panose="020B0604020202020204" pitchFamily="34" charset="0"/>
              </a:rPr>
              <a:t>.</a:t>
            </a:r>
          </a:p>
          <a:p>
            <a:pPr algn="just" eaLnBrk="0" fontAlgn="base" hangingPunct="0">
              <a:lnSpc>
                <a:spcPct val="120000"/>
              </a:lnSpc>
              <a:spcAft>
                <a:spcPct val="0"/>
              </a:spcAft>
            </a:pPr>
            <a:r>
              <a:rPr lang="en-US" altLang="en-US" sz="4800" dirty="0" smtClean="0">
                <a:solidFill>
                  <a:prstClr val="black"/>
                </a:solidFill>
                <a:latin typeface="Arial Narrow" panose="020B0606020202030204" pitchFamily="34" charset="0"/>
                <a:cs typeface="Arial" panose="020B0604020202020204" pitchFamily="34" charset="0"/>
              </a:rPr>
              <a:t>The </a:t>
            </a:r>
            <a:r>
              <a:rPr lang="en-US" altLang="en-US" sz="4800" dirty="0">
                <a:solidFill>
                  <a:prstClr val="black"/>
                </a:solidFill>
                <a:latin typeface="Arial Narrow" panose="020B0606020202030204" pitchFamily="34" charset="0"/>
                <a:cs typeface="Arial" panose="020B0604020202020204" pitchFamily="34" charset="0"/>
              </a:rPr>
              <a:t>Bill extends the scope of the objects of the NEMBA to clarify that the object is to provide that the use of indigenous biological resources is ecologically sustainable, </a:t>
            </a:r>
            <a:r>
              <a:rPr lang="en-US" altLang="en-US" sz="4800" b="1" dirty="0">
                <a:solidFill>
                  <a:prstClr val="black"/>
                </a:solidFill>
                <a:latin typeface="Arial Narrow" panose="020B0606020202030204" pitchFamily="34" charset="0"/>
                <a:cs typeface="Arial" panose="020B0604020202020204" pitchFamily="34" charset="0"/>
              </a:rPr>
              <a:t>including taking into account the well-being of any faunal biological resource</a:t>
            </a:r>
            <a:r>
              <a:rPr lang="en-US" altLang="en-US" sz="4800" dirty="0" smtClean="0">
                <a:solidFill>
                  <a:prstClr val="black"/>
                </a:solidFill>
                <a:latin typeface="Arial Narrow" panose="020B0606020202030204" pitchFamily="34" charset="0"/>
                <a:cs typeface="Arial" panose="020B0604020202020204" pitchFamily="34" charset="0"/>
              </a:rPr>
              <a:t>.</a:t>
            </a:r>
            <a:r>
              <a:rPr lang="en-US" altLang="en-US" sz="4800" dirty="0">
                <a:solidFill>
                  <a:srgbClr val="000000"/>
                </a:solidFill>
                <a:latin typeface="Arial Narrow" panose="020B0606020202030204" pitchFamily="34" charset="0"/>
                <a:cs typeface="Arial" panose="020B0604020202020204" pitchFamily="34" charset="0"/>
              </a:rPr>
              <a:t> The Bill empowers the Minister to </a:t>
            </a:r>
            <a:r>
              <a:rPr lang="en-US" altLang="en-US" sz="4800" b="1" dirty="0">
                <a:solidFill>
                  <a:srgbClr val="000000"/>
                </a:solidFill>
                <a:latin typeface="Arial Narrow" panose="020B0606020202030204" pitchFamily="34" charset="0"/>
                <a:cs typeface="Arial" panose="020B0604020202020204" pitchFamily="34" charset="0"/>
              </a:rPr>
              <a:t>prohibit, by notice in the Gazette, any activity that may negatively impact on the well-being of a faunal biological resource</a:t>
            </a:r>
            <a:r>
              <a:rPr lang="en-US" altLang="en-US" sz="4800" dirty="0">
                <a:solidFill>
                  <a:srgbClr val="000000"/>
                </a:solidFill>
                <a:latin typeface="Arial Narrow" panose="020B0606020202030204" pitchFamily="34" charset="0"/>
                <a:cs typeface="Arial" panose="020B0604020202020204" pitchFamily="34" charset="0"/>
              </a:rPr>
              <a:t>. Such a prohibition will be subject to such conditions as the Minister may specify in the notice. A public consultation process must be undertaken before the Minister publish the final notice</a:t>
            </a:r>
            <a:r>
              <a:rPr lang="en-US" altLang="en-US" sz="4800" dirty="0" smtClean="0">
                <a:solidFill>
                  <a:srgbClr val="000000"/>
                </a:solidFill>
                <a:latin typeface="Arial Narrow" panose="020B0606020202030204" pitchFamily="34" charset="0"/>
                <a:cs typeface="Arial" panose="020B0604020202020204" pitchFamily="34" charset="0"/>
              </a:rPr>
              <a:t>.</a:t>
            </a:r>
            <a:r>
              <a:rPr lang="en-US" altLang="en-US" sz="4800" dirty="0">
                <a:solidFill>
                  <a:srgbClr val="000000"/>
                </a:solidFill>
                <a:latin typeface="Arial Narrow" panose="020B0606020202030204" pitchFamily="34" charset="0"/>
                <a:cs typeface="Arial" panose="020B0604020202020204" pitchFamily="34" charset="0"/>
              </a:rPr>
              <a:t> The </a:t>
            </a:r>
            <a:r>
              <a:rPr lang="en-US" altLang="en-US" sz="4800" b="1" dirty="0">
                <a:solidFill>
                  <a:srgbClr val="000000"/>
                </a:solidFill>
                <a:latin typeface="Arial Narrow" panose="020B0606020202030204" pitchFamily="34" charset="0"/>
                <a:cs typeface="Arial" panose="020B0604020202020204" pitchFamily="34" charset="0"/>
              </a:rPr>
              <a:t>power to make regulations is extended </a:t>
            </a:r>
            <a:r>
              <a:rPr lang="en-US" altLang="en-US" sz="4800" dirty="0">
                <a:solidFill>
                  <a:srgbClr val="000000"/>
                </a:solidFill>
                <a:latin typeface="Arial Narrow" panose="020B0606020202030204" pitchFamily="34" charset="0"/>
                <a:cs typeface="Arial" panose="020B0604020202020204" pitchFamily="34" charset="0"/>
              </a:rPr>
              <a:t>to provide that the Minister may </a:t>
            </a:r>
            <a:r>
              <a:rPr lang="en-US" altLang="en-US" sz="4800" b="1" dirty="0">
                <a:solidFill>
                  <a:srgbClr val="000000"/>
                </a:solidFill>
                <a:latin typeface="Arial Narrow" panose="020B0606020202030204" pitchFamily="34" charset="0"/>
                <a:cs typeface="Arial" panose="020B0604020202020204" pitchFamily="34" charset="0"/>
              </a:rPr>
              <a:t>make regulations in relation to the well-being of a faunal biological resource</a:t>
            </a:r>
            <a:r>
              <a:rPr lang="en-US" altLang="en-US" sz="4800" dirty="0" smtClean="0">
                <a:solidFill>
                  <a:srgbClr val="000000"/>
                </a:solidFill>
                <a:latin typeface="Arial Narrow" panose="020B0606020202030204" pitchFamily="34" charset="0"/>
                <a:cs typeface="Arial" panose="020B0604020202020204" pitchFamily="34" charset="0"/>
              </a:rPr>
              <a:t>.</a:t>
            </a:r>
          </a:p>
          <a:p>
            <a:pPr algn="just" eaLnBrk="0" fontAlgn="base" hangingPunct="0">
              <a:lnSpc>
                <a:spcPct val="120000"/>
              </a:lnSpc>
              <a:spcAft>
                <a:spcPct val="0"/>
              </a:spcAft>
            </a:pPr>
            <a:endParaRPr lang="en-US" altLang="en-US" sz="4800" dirty="0" smtClean="0">
              <a:solidFill>
                <a:srgbClr val="000000"/>
              </a:solidFill>
              <a:latin typeface="Arial Narrow" panose="020B0606020202030204" pitchFamily="34" charset="0"/>
              <a:cs typeface="Arial" panose="020B0604020202020204" pitchFamily="34" charset="0"/>
            </a:endParaRPr>
          </a:p>
          <a:p>
            <a:pPr algn="just" eaLnBrk="0" fontAlgn="base" hangingPunct="0">
              <a:lnSpc>
                <a:spcPct val="120000"/>
              </a:lnSpc>
              <a:spcAft>
                <a:spcPct val="0"/>
              </a:spcAft>
            </a:pPr>
            <a:r>
              <a:rPr lang="en-US" altLang="en-US" sz="4800" dirty="0" smtClean="0">
                <a:solidFill>
                  <a:prstClr val="black"/>
                </a:solidFill>
                <a:latin typeface="Arial Narrow" panose="020B0606020202030204" pitchFamily="34" charset="0"/>
                <a:cs typeface="Arial" panose="020B0604020202020204" pitchFamily="34" charset="0"/>
              </a:rPr>
              <a:t>The </a:t>
            </a:r>
            <a:r>
              <a:rPr lang="en-US" altLang="en-US" sz="4800" dirty="0">
                <a:solidFill>
                  <a:prstClr val="black"/>
                </a:solidFill>
                <a:latin typeface="Arial Narrow" panose="020B0606020202030204" pitchFamily="34" charset="0"/>
                <a:cs typeface="Arial" panose="020B0604020202020204" pitchFamily="34" charset="0"/>
              </a:rPr>
              <a:t>Bill amends NEMBA section 3 which provides for the State’s trusteeship of biological diversity. In terms of common law, all wild animals are regarded as </a:t>
            </a:r>
            <a:r>
              <a:rPr lang="en-US" altLang="en-US" sz="4800" i="1" dirty="0">
                <a:solidFill>
                  <a:prstClr val="black"/>
                </a:solidFill>
                <a:latin typeface="Arial Narrow" panose="020B0606020202030204" pitchFamily="34" charset="0"/>
                <a:cs typeface="Arial" panose="020B0604020202020204" pitchFamily="34" charset="0"/>
              </a:rPr>
              <a:t>res nullius</a:t>
            </a:r>
            <a:r>
              <a:rPr lang="en-US" altLang="en-US" sz="4800" dirty="0">
                <a:solidFill>
                  <a:prstClr val="black"/>
                </a:solidFill>
                <a:latin typeface="Arial Narrow" panose="020B0606020202030204" pitchFamily="34" charset="0"/>
                <a:cs typeface="Arial" panose="020B0604020202020204" pitchFamily="34" charset="0"/>
              </a:rPr>
              <a:t>, meaning it belongs to everybody, but belongs to nobody in particular. The implication of this common law principle is that, once a wild animal escapes from the land on which it occurred, the owner of such land loses ownership of the wild animal that has escaped. The Game Theft Act, 1991 (Act No. 105 of 1991), changed the common law status of wild animals, in that it makes provision for a person to retain ownership of a wild animal that escapes from land that he/she adequately fenced, and in respect of which a certificate of adequate enclosure has been issued by the Premier of the province in which the land is situated. The implication is that where wild animals escape from state-owned land, the state may lose the custodianship of those wild animals. The amendment provides that the Minister may specify species and circumstances under which the State remains the custodian in such cases</a:t>
            </a:r>
            <a:r>
              <a:rPr lang="en-US" altLang="en-US" sz="4800" dirty="0" smtClean="0">
                <a:solidFill>
                  <a:prstClr val="black"/>
                </a:solidFill>
                <a:latin typeface="Arial Narrow" panose="020B0606020202030204" pitchFamily="34" charset="0"/>
                <a:cs typeface="Arial" panose="020B0604020202020204" pitchFamily="34" charset="0"/>
              </a:rPr>
              <a:t>.</a:t>
            </a:r>
          </a:p>
          <a:p>
            <a:pPr algn="just" eaLnBrk="0" fontAlgn="base" hangingPunct="0">
              <a:lnSpc>
                <a:spcPct val="120000"/>
              </a:lnSpc>
              <a:spcAft>
                <a:spcPct val="0"/>
              </a:spcAft>
            </a:pPr>
            <a:endParaRPr lang="en-US" altLang="en-US" sz="4800" dirty="0" smtClean="0">
              <a:solidFill>
                <a:prstClr val="black"/>
              </a:solidFill>
              <a:latin typeface="Arial Narrow" panose="020B0606020202030204" pitchFamily="34" charset="0"/>
              <a:cs typeface="Arial" panose="020B0604020202020204" pitchFamily="34" charset="0"/>
            </a:endParaRPr>
          </a:p>
          <a:p>
            <a:pPr algn="just" eaLnBrk="0" fontAlgn="base" hangingPunct="0">
              <a:lnSpc>
                <a:spcPct val="120000"/>
              </a:lnSpc>
              <a:spcAft>
                <a:spcPct val="0"/>
              </a:spcAft>
            </a:pPr>
            <a:r>
              <a:rPr lang="en-ZA" altLang="en-US" sz="4800" dirty="0" smtClean="0">
                <a:solidFill>
                  <a:srgbClr val="000000"/>
                </a:solidFill>
                <a:latin typeface="Arial Narrow" panose="020B0606020202030204" pitchFamily="34" charset="0"/>
                <a:cs typeface="Arial" panose="020B0604020202020204" pitchFamily="34" charset="0"/>
              </a:rPr>
              <a:t>. </a:t>
            </a:r>
            <a:r>
              <a:rPr lang="en-ZA" altLang="en-US" sz="4800" dirty="0">
                <a:solidFill>
                  <a:srgbClr val="000000"/>
                </a:solidFill>
                <a:latin typeface="Arial Narrow" panose="020B0606020202030204" pitchFamily="34" charset="0"/>
                <a:cs typeface="Arial" panose="020B0604020202020204" pitchFamily="34" charset="0"/>
              </a:rPr>
              <a:t>The proposed amendment also gives effect to the judgement in </a:t>
            </a:r>
            <a:r>
              <a:rPr lang="en-ZA" altLang="en-US" sz="4800" i="1" dirty="0">
                <a:solidFill>
                  <a:srgbClr val="000000"/>
                </a:solidFill>
                <a:latin typeface="Arial Narrow" panose="020B0606020202030204" pitchFamily="34" charset="0"/>
                <a:cs typeface="Arial" panose="020B0604020202020204" pitchFamily="34" charset="0"/>
              </a:rPr>
              <a:t>Eastern Cape and Tourism Agency v </a:t>
            </a:r>
            <a:r>
              <a:rPr lang="en-ZA" altLang="en-US" sz="4800" i="1" dirty="0" err="1">
                <a:solidFill>
                  <a:srgbClr val="000000"/>
                </a:solidFill>
                <a:latin typeface="Arial Narrow" panose="020B0606020202030204" pitchFamily="34" charset="0"/>
                <a:cs typeface="Arial" panose="020B0604020202020204" pitchFamily="34" charset="0"/>
              </a:rPr>
              <a:t>Medbury</a:t>
            </a:r>
            <a:r>
              <a:rPr lang="en-ZA" altLang="en-US" sz="4800" i="1" dirty="0">
                <a:solidFill>
                  <a:srgbClr val="000000"/>
                </a:solidFill>
                <a:latin typeface="Arial Narrow" panose="020B0606020202030204" pitchFamily="34" charset="0"/>
                <a:cs typeface="Arial" panose="020B0604020202020204" pitchFamily="34" charset="0"/>
              </a:rPr>
              <a:t> (Pty) t/a Crown River Safari and Another (1466/2012) [2016] ZAECGHC </a:t>
            </a:r>
            <a:r>
              <a:rPr lang="en-ZA" altLang="en-US" sz="4800" dirty="0">
                <a:solidFill>
                  <a:srgbClr val="000000"/>
                </a:solidFill>
                <a:latin typeface="Arial Narrow" panose="020B0606020202030204" pitchFamily="34" charset="0"/>
                <a:cs typeface="Arial" panose="020B0604020202020204" pitchFamily="34" charset="0"/>
              </a:rPr>
              <a:t>26, in which the High Court held that this issue must be legislated and not be relied on by developing the common law by way of jurisprudence.</a:t>
            </a:r>
          </a:p>
        </p:txBody>
      </p:sp>
      <p:sp>
        <p:nvSpPr>
          <p:cNvPr id="4" name="Footer Placeholder 3"/>
          <p:cNvSpPr>
            <a:spLocks noGrp="1"/>
          </p:cNvSpPr>
          <p:nvPr>
            <p:ph type="ftr" sz="quarter" idx="11"/>
          </p:nvPr>
        </p:nvSpPr>
        <p:spPr/>
        <p:txBody>
          <a:bodyPr/>
          <a:lstStyle/>
          <a:p>
            <a:r>
              <a:rPr lang="en-US" dirty="0" smtClean="0"/>
              <a:t>15</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15</a:t>
            </a:fld>
            <a:endParaRPr lang="en-US"/>
          </a:p>
        </p:txBody>
      </p:sp>
    </p:spTree>
    <p:extLst>
      <p:ext uri="{BB962C8B-B14F-4D97-AF65-F5344CB8AC3E}">
        <p14:creationId xmlns:p14="http://schemas.microsoft.com/office/powerpoint/2010/main" val="78324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pPr>
            <a:r>
              <a:rPr lang="en-US" altLang="en-US" sz="1800" b="1" u="sng" dirty="0">
                <a:solidFill>
                  <a:srgbClr val="000000"/>
                </a:solidFill>
                <a:latin typeface="Arial" panose="020B0604020202020204" pitchFamily="34" charset="0"/>
                <a:ea typeface="+mn-ea"/>
                <a:cs typeface="Arial" panose="020B0604020202020204" pitchFamily="34" charset="0"/>
              </a:rPr>
              <a:t>Amendments to the National Environmental Management: Biodiversity Act, 2004 (NEMBA) </a:t>
            </a:r>
            <a:r>
              <a:rPr lang="en-ZA" altLang="en-US" sz="1800" b="1" u="sng" dirty="0">
                <a:solidFill>
                  <a:srgbClr val="000000"/>
                </a:solidFill>
                <a:latin typeface="Arial" panose="020B0604020202020204" pitchFamily="34" charset="0"/>
                <a:ea typeface="+mn-ea"/>
                <a:cs typeface="Arial" panose="020B0604020202020204" pitchFamily="34" charset="0"/>
              </a:rPr>
              <a:t>(continued)</a:t>
            </a:r>
            <a:endParaRPr lang="en-US" sz="1800" dirty="0"/>
          </a:p>
        </p:txBody>
      </p:sp>
      <p:sp>
        <p:nvSpPr>
          <p:cNvPr id="3" name="Content Placeholder 2"/>
          <p:cNvSpPr>
            <a:spLocks noGrp="1"/>
          </p:cNvSpPr>
          <p:nvPr>
            <p:ph idx="1"/>
          </p:nvPr>
        </p:nvSpPr>
        <p:spPr>
          <a:xfrm>
            <a:off x="457200" y="1187777"/>
            <a:ext cx="8229600" cy="4640368"/>
          </a:xfrm>
        </p:spPr>
        <p:txBody>
          <a:bodyPr>
            <a:normAutofit fontScale="77500" lnSpcReduction="20000"/>
          </a:bodyPr>
          <a:lstStyle/>
          <a:p>
            <a:pPr algn="just" eaLnBrk="0" fontAlgn="base" hangingPunct="0">
              <a:lnSpc>
                <a:spcPct val="120000"/>
              </a:lnSpc>
              <a:spcAft>
                <a:spcPct val="0"/>
              </a:spcAft>
            </a:pPr>
            <a:r>
              <a:rPr lang="en-US" altLang="en-US" sz="2300" dirty="0" smtClean="0">
                <a:solidFill>
                  <a:prstClr val="black"/>
                </a:solidFill>
                <a:latin typeface="Arial Narrow" panose="020B0606020202030204" pitchFamily="34" charset="0"/>
                <a:cs typeface="Arial" panose="020B0604020202020204" pitchFamily="34" charset="0"/>
              </a:rPr>
              <a:t>Currently </a:t>
            </a:r>
            <a:r>
              <a:rPr lang="en-US" altLang="en-US" sz="2300" dirty="0">
                <a:solidFill>
                  <a:prstClr val="black"/>
                </a:solidFill>
                <a:latin typeface="Arial Narrow" panose="020B0606020202030204" pitchFamily="34" charset="0"/>
                <a:cs typeface="Arial" panose="020B0604020202020204" pitchFamily="34" charset="0"/>
              </a:rPr>
              <a:t>all invasive species are treated the same in NEMBA. This amendment allows the Minister to determine measures suitable for the different species. The Bill remedies an impractical provision which requires every land owner or controller to know whether or not they have invasive species on their land. Potentially most people may have some or other invasive plant in their gardens and not know it. However, the more dangerous invasive species (from a health or environmental perspective) should be addressed and the Minister is given the power to prescribe the circumstances in which written notification of invasive species on land must be given to the competent authority.</a:t>
            </a:r>
            <a:endParaRPr lang="en-ZA" altLang="en-US" sz="2300" dirty="0">
              <a:solidFill>
                <a:prstClr val="black"/>
              </a:solidFill>
              <a:latin typeface="Arial Narrow" panose="020B0606020202030204" pitchFamily="34" charset="0"/>
              <a:cs typeface="Arial" panose="020B0604020202020204" pitchFamily="34" charset="0"/>
            </a:endParaRPr>
          </a:p>
          <a:p>
            <a:pPr algn="just" eaLnBrk="0" fontAlgn="base" hangingPunct="0">
              <a:lnSpc>
                <a:spcPct val="120000"/>
              </a:lnSpc>
              <a:spcAft>
                <a:spcPct val="0"/>
              </a:spcAft>
            </a:pPr>
            <a:r>
              <a:rPr lang="en-US" altLang="en-US" sz="2300" dirty="0" smtClean="0">
                <a:solidFill>
                  <a:prstClr val="black"/>
                </a:solidFill>
                <a:latin typeface="Arial Narrow" panose="020B0606020202030204" pitchFamily="34" charset="0"/>
                <a:cs typeface="Arial" panose="020B0604020202020204" pitchFamily="34" charset="0"/>
              </a:rPr>
              <a:t>The </a:t>
            </a:r>
            <a:r>
              <a:rPr lang="en-US" altLang="en-US" sz="2300" dirty="0">
                <a:solidFill>
                  <a:prstClr val="black"/>
                </a:solidFill>
                <a:latin typeface="Arial Narrow" panose="020B0606020202030204" pitchFamily="34" charset="0"/>
                <a:cs typeface="Arial" panose="020B0604020202020204" pitchFamily="34" charset="0"/>
              </a:rPr>
              <a:t>Bill empowers the Minister to prescribe measures to control or eradicate listed invasive species. </a:t>
            </a:r>
            <a:r>
              <a:rPr lang="en-US" altLang="en-US" sz="2300" dirty="0" err="1">
                <a:solidFill>
                  <a:prstClr val="black"/>
                </a:solidFill>
                <a:latin typeface="Arial Narrow" panose="020B0606020202030204" pitchFamily="34" charset="0"/>
                <a:cs typeface="Arial" panose="020B0604020202020204" pitchFamily="34" charset="0"/>
              </a:rPr>
              <a:t>Categorisation</a:t>
            </a:r>
            <a:r>
              <a:rPr lang="en-US" altLang="en-US" sz="2300" dirty="0">
                <a:solidFill>
                  <a:prstClr val="black"/>
                </a:solidFill>
                <a:latin typeface="Arial Narrow" panose="020B0606020202030204" pitchFamily="34" charset="0"/>
                <a:cs typeface="Arial" panose="020B0604020202020204" pitchFamily="34" charset="0"/>
              </a:rPr>
              <a:t> of species in the regulations is not taken into account. </a:t>
            </a:r>
          </a:p>
          <a:p>
            <a:pPr algn="just" eaLnBrk="0" fontAlgn="base" hangingPunct="0">
              <a:lnSpc>
                <a:spcPct val="120000"/>
              </a:lnSpc>
              <a:spcAft>
                <a:spcPct val="0"/>
              </a:spcAft>
            </a:pPr>
            <a:r>
              <a:rPr lang="en-US" altLang="en-US" sz="2300" dirty="0" smtClean="0">
                <a:solidFill>
                  <a:srgbClr val="000000"/>
                </a:solidFill>
                <a:latin typeface="Arial Narrow" panose="020B0606020202030204" pitchFamily="34" charset="0"/>
                <a:cs typeface="Arial" panose="020B0604020202020204" pitchFamily="34" charset="0"/>
              </a:rPr>
              <a:t>The </a:t>
            </a:r>
            <a:r>
              <a:rPr lang="en-US" altLang="en-US" sz="2300" dirty="0">
                <a:solidFill>
                  <a:srgbClr val="000000"/>
                </a:solidFill>
                <a:latin typeface="Arial Narrow" panose="020B0606020202030204" pitchFamily="34" charset="0"/>
                <a:cs typeface="Arial" panose="020B0604020202020204" pitchFamily="34" charset="0"/>
              </a:rPr>
              <a:t>Bill provides clarity that the Chief Financial Officer must be a member of the Board of the South African National Biodiversity Institute</a:t>
            </a:r>
            <a:r>
              <a:rPr lang="en-US" altLang="en-US" sz="2300" dirty="0" smtClean="0">
                <a:solidFill>
                  <a:srgbClr val="000000"/>
                </a:solidFill>
                <a:latin typeface="Arial Narrow" panose="020B0606020202030204" pitchFamily="34" charset="0"/>
                <a:cs typeface="Arial" panose="020B0604020202020204" pitchFamily="34" charset="0"/>
              </a:rPr>
              <a:t>.</a:t>
            </a:r>
          </a:p>
          <a:p>
            <a:pPr algn="just" eaLnBrk="0" fontAlgn="base" hangingPunct="0">
              <a:lnSpc>
                <a:spcPct val="120000"/>
              </a:lnSpc>
              <a:spcAft>
                <a:spcPct val="0"/>
              </a:spcAft>
            </a:pPr>
            <a:r>
              <a:rPr lang="en-US" altLang="en-US" sz="2300" dirty="0" smtClean="0">
                <a:solidFill>
                  <a:srgbClr val="000000"/>
                </a:solidFill>
                <a:latin typeface="Arial Narrow" panose="020B0606020202030204" pitchFamily="34" charset="0"/>
                <a:cs typeface="Arial" panose="020B0604020202020204" pitchFamily="34" charset="0"/>
              </a:rPr>
              <a:t>The </a:t>
            </a:r>
            <a:r>
              <a:rPr lang="en-US" altLang="en-US" sz="2300" dirty="0">
                <a:solidFill>
                  <a:srgbClr val="000000"/>
                </a:solidFill>
                <a:latin typeface="Arial Narrow" panose="020B0606020202030204" pitchFamily="34" charset="0"/>
                <a:cs typeface="Arial" panose="020B0604020202020204" pitchFamily="34" charset="0"/>
              </a:rPr>
              <a:t>Bill provides clarity that the MEC for environmental affairs in each province must also follow the consultative process set out in sections 99 and 100 of the NEMBA when exercising a power under the Act</a:t>
            </a:r>
          </a:p>
          <a:p>
            <a:pPr algn="just" eaLnBrk="0" fontAlgn="base" hangingPunct="0">
              <a:lnSpc>
                <a:spcPct val="120000"/>
              </a:lnSpc>
              <a:spcAft>
                <a:spcPct val="0"/>
              </a:spcAft>
            </a:pPr>
            <a:endParaRPr lang="en-ZA" altLang="en-US" sz="1600" dirty="0">
              <a:solidFill>
                <a:srgbClr val="000000"/>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16</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16</a:t>
            </a:fld>
            <a:endParaRPr lang="en-US"/>
          </a:p>
        </p:txBody>
      </p:sp>
    </p:spTree>
    <p:extLst>
      <p:ext uri="{BB962C8B-B14F-4D97-AF65-F5344CB8AC3E}">
        <p14:creationId xmlns:p14="http://schemas.microsoft.com/office/powerpoint/2010/main" val="38689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pPr>
            <a:r>
              <a:rPr lang="en-ZA" altLang="en-US" sz="1800" b="1" u="sng" dirty="0">
                <a:solidFill>
                  <a:prstClr val="black"/>
                </a:solidFill>
                <a:latin typeface="Arial" panose="020B0604020202020204" pitchFamily="34" charset="0"/>
                <a:ea typeface="+mn-ea"/>
                <a:cs typeface="Arial" panose="020B0604020202020204" pitchFamily="34" charset="0"/>
              </a:rPr>
              <a:t>Amendments to the National Environmental Management: Air Quality Act, 2004 (NEMAQA)</a:t>
            </a:r>
            <a:endParaRPr lang="en-US" sz="1800" dirty="0"/>
          </a:p>
        </p:txBody>
      </p:sp>
      <p:sp>
        <p:nvSpPr>
          <p:cNvPr id="3" name="Content Placeholder 2"/>
          <p:cNvSpPr>
            <a:spLocks noGrp="1"/>
          </p:cNvSpPr>
          <p:nvPr>
            <p:ph idx="1"/>
          </p:nvPr>
        </p:nvSpPr>
        <p:spPr>
          <a:xfrm>
            <a:off x="457200" y="1315028"/>
            <a:ext cx="8229600" cy="4227944"/>
          </a:xfrm>
        </p:spPr>
        <p:txBody>
          <a:bodyPr>
            <a:normAutofit lnSpcReduction="10000"/>
          </a:bodyPr>
          <a:lstStyle/>
          <a:p>
            <a:pPr algn="just" eaLnBrk="0" fontAlgn="base" hangingPunct="0">
              <a:spcAft>
                <a:spcPct val="0"/>
              </a:spcAft>
            </a:pPr>
            <a:r>
              <a:rPr lang="en-ZA" altLang="en-US" sz="1600" dirty="0">
                <a:solidFill>
                  <a:prstClr val="black"/>
                </a:solidFill>
                <a:latin typeface="Arial" panose="020B0604020202020204" pitchFamily="34" charset="0"/>
                <a:cs typeface="Arial" panose="020B0604020202020204" pitchFamily="34" charset="0"/>
              </a:rPr>
              <a:t>Section 13 of the NEMAQA deals with the establishment of the National Air Quality Advisory Committee. The Bill provides the Minister with a discretion to establish a National Air Quality Advisory Committee.</a:t>
            </a:r>
          </a:p>
          <a:p>
            <a:pPr algn="just" eaLnBrk="0" fontAlgn="base" hangingPunct="0">
              <a:spcAft>
                <a:spcPct val="0"/>
              </a:spcAft>
            </a:pPr>
            <a:r>
              <a:rPr lang="en-US" altLang="en-US" sz="1600" dirty="0">
                <a:solidFill>
                  <a:prstClr val="black"/>
                </a:solidFill>
                <a:latin typeface="Arial" panose="020B0604020202020204" pitchFamily="34" charset="0"/>
                <a:cs typeface="Arial" panose="020B0604020202020204" pitchFamily="34" charset="0"/>
              </a:rPr>
              <a:t>Section 22A of NEMAQA is amended to provide for the consequences of unlawful conducting of listed activities. The clause will address two scenarios, namely, to provide for those activities that were operated without a registration certificate under the Atmospheric Pollution Prevention Act, 1965 (Act No. 45 of 1965), and those activities where there is no atmospheric emission license obtained under NEMAQA. The Bill provides for the process and procedures to be followed in addressing the non-compliance with the law and further empowers the Minister to direct an applicant to undertake certain action, including undertaking public participation as prescribed under the environmental impact assessment regulations. It sets the administrative fine to a maximum of R10 million.</a:t>
            </a:r>
          </a:p>
          <a:p>
            <a:pPr algn="just" eaLnBrk="0" fontAlgn="base" hangingPunct="0">
              <a:spcAft>
                <a:spcPct val="0"/>
              </a:spcAft>
            </a:pPr>
            <a:r>
              <a:rPr lang="en-US" altLang="en-US" sz="1600" dirty="0">
                <a:solidFill>
                  <a:prstClr val="black"/>
                </a:solidFill>
                <a:latin typeface="Arial" panose="020B0604020202020204" pitchFamily="34" charset="0"/>
                <a:cs typeface="Arial" panose="020B0604020202020204" pitchFamily="34" charset="0"/>
              </a:rPr>
              <a:t>The Bill clarifies that a province must be regarded as a licensing authority where a listed activity falls within the boundaries of more than one metropolitan municipality or more than one district municipality and indicates the instances when the Minister is the licensing authority to issue atmospheric emission licenses for air quality activities.</a:t>
            </a:r>
          </a:p>
          <a:p>
            <a:pPr algn="just" eaLnBrk="0" fontAlgn="base" hangingPunct="0">
              <a:spcAft>
                <a:spcPct val="0"/>
              </a:spcAft>
            </a:pPr>
            <a:endParaRPr lang="en-ZA" altLang="en-US" sz="1600" dirty="0">
              <a:solidFill>
                <a:prstClr val="black"/>
              </a:solidFill>
              <a:latin typeface="Arial" panose="020B0604020202020204" pitchFamily="34" charset="0"/>
              <a:cs typeface="Arial" panose="020B0604020202020204" pitchFamily="34" charset="0"/>
            </a:endParaRPr>
          </a:p>
          <a:p>
            <a:pPr marL="0" lvl="0" indent="0" algn="just" eaLnBrk="0" fontAlgn="base" hangingPunct="0">
              <a:spcAft>
                <a:spcPct val="0"/>
              </a:spcAft>
              <a:buNone/>
            </a:pPr>
            <a:endParaRPr lang="en-ZA" altLang="en-US" sz="1600" b="1" dirty="0">
              <a:solidFill>
                <a:prstClr val="black"/>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17</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17</a:t>
            </a:fld>
            <a:endParaRPr lang="en-US"/>
          </a:p>
        </p:txBody>
      </p:sp>
    </p:spTree>
    <p:extLst>
      <p:ext uri="{BB962C8B-B14F-4D97-AF65-F5344CB8AC3E}">
        <p14:creationId xmlns:p14="http://schemas.microsoft.com/office/powerpoint/2010/main" val="691396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pPr>
            <a:r>
              <a:rPr lang="en-US" altLang="en-US" sz="1800" b="1" u="sng" dirty="0">
                <a:solidFill>
                  <a:prstClr val="black"/>
                </a:solidFill>
                <a:latin typeface="Arial" panose="020B0604020202020204" pitchFamily="34" charset="0"/>
                <a:ea typeface="+mn-ea"/>
                <a:cs typeface="Arial" panose="020B0604020202020204" pitchFamily="34" charset="0"/>
              </a:rPr>
              <a:t>Amendments to the National Environmental Management: Air Quality Act, 2004 (NEMAQA) (continued)</a:t>
            </a:r>
            <a:endParaRPr lang="en-US" sz="1800" dirty="0"/>
          </a:p>
        </p:txBody>
      </p:sp>
      <p:sp>
        <p:nvSpPr>
          <p:cNvPr id="3" name="Content Placeholder 2"/>
          <p:cNvSpPr>
            <a:spLocks noGrp="1"/>
          </p:cNvSpPr>
          <p:nvPr>
            <p:ph idx="1"/>
          </p:nvPr>
        </p:nvSpPr>
        <p:spPr>
          <a:xfrm>
            <a:off x="457200" y="1600201"/>
            <a:ext cx="8229600" cy="4227944"/>
          </a:xfrm>
        </p:spPr>
        <p:txBody>
          <a:bodyPr>
            <a:normAutofit/>
          </a:bodyPr>
          <a:lstStyle/>
          <a:p>
            <a:pPr algn="just" eaLnBrk="0" fontAlgn="base" hangingPunct="0">
              <a:spcAft>
                <a:spcPct val="0"/>
              </a:spcAft>
            </a:pPr>
            <a:r>
              <a:rPr lang="en-ZA" altLang="en-US" sz="1600" dirty="0">
                <a:solidFill>
                  <a:prstClr val="black"/>
                </a:solidFill>
                <a:latin typeface="Arial" panose="020B0604020202020204" pitchFamily="34" charset="0"/>
                <a:cs typeface="Arial" panose="020B0604020202020204" pitchFamily="34" charset="0"/>
              </a:rPr>
              <a:t>The Bills intends to facilitate the issuing of an integrated environmental authorisation where the Minister is also a competent authority for the environmental impact assessment activities, and licensing authority for the waste management activities. The current provision appears to suggest that the Minister will always be the licensing authority, whereas the intention is to provide that the Minister is only the licensing authority if the Minister is also identified as such in terms of NEMA and NEM: Waste Act. </a:t>
            </a:r>
          </a:p>
          <a:p>
            <a:pPr algn="just" eaLnBrk="0" fontAlgn="base" hangingPunct="0">
              <a:spcAft>
                <a:spcPct val="0"/>
              </a:spcAft>
            </a:pPr>
            <a:r>
              <a:rPr lang="en-ZA" altLang="en-US" sz="1600" dirty="0">
                <a:solidFill>
                  <a:srgbClr val="000000"/>
                </a:solidFill>
                <a:latin typeface="Arial" panose="020B0604020202020204" pitchFamily="34" charset="0"/>
                <a:cs typeface="Arial" panose="020B0604020202020204" pitchFamily="34" charset="0"/>
              </a:rPr>
              <a:t>The Bill enables a co-operative agreement to be reached between the municipality, MEC and the Minister as to who the licensing authority will be for an application.</a:t>
            </a:r>
          </a:p>
          <a:p>
            <a:pPr algn="just" eaLnBrk="0" fontAlgn="base" hangingPunct="0">
              <a:spcAft>
                <a:spcPct val="0"/>
              </a:spcAft>
            </a:pPr>
            <a:r>
              <a:rPr lang="en-US" altLang="en-US" sz="1600" dirty="0">
                <a:solidFill>
                  <a:prstClr val="black"/>
                </a:solidFill>
                <a:latin typeface="Arial" panose="020B0604020202020204" pitchFamily="34" charset="0"/>
                <a:cs typeface="Arial" panose="020B0604020202020204" pitchFamily="34" charset="0"/>
              </a:rPr>
              <a:t>The Bill inserts a new section 47A to provide the licensing authority with the legal power to revoke or suspend an atmospheric emission license, subject to the legal requirements set out in the section and also sets out the procedure to be followed before a licensing authority may revoke or suspend the license.</a:t>
            </a:r>
          </a:p>
          <a:p>
            <a:pPr algn="just" eaLnBrk="0" fontAlgn="base" hangingPunct="0">
              <a:spcAft>
                <a:spcPct val="0"/>
              </a:spcAft>
            </a:pPr>
            <a:r>
              <a:rPr lang="en-US" altLang="en-US" sz="1600" dirty="0">
                <a:solidFill>
                  <a:prstClr val="black"/>
                </a:solidFill>
                <a:latin typeface="Arial" panose="020B0604020202020204" pitchFamily="34" charset="0"/>
                <a:cs typeface="Arial" panose="020B0604020202020204" pitchFamily="34" charset="0"/>
              </a:rPr>
              <a:t>The Bill clarifies and ensures that appeal regulations developed under section 43 of NEMA are also applicable to appeals against air quality decisions.</a:t>
            </a:r>
          </a:p>
          <a:p>
            <a:pPr algn="just" eaLnBrk="0" fontAlgn="base" hangingPunct="0">
              <a:spcAft>
                <a:spcPct val="0"/>
              </a:spcAft>
            </a:pPr>
            <a:endParaRPr lang="en-US" altLang="en-US" sz="1600" dirty="0">
              <a:solidFill>
                <a:prstClr val="black"/>
              </a:solidFill>
              <a:latin typeface="Arial" panose="020B0604020202020204" pitchFamily="34" charset="0"/>
              <a:cs typeface="Arial" panose="020B0604020202020204" pitchFamily="34" charset="0"/>
            </a:endParaRPr>
          </a:p>
          <a:p>
            <a:pPr marL="0" lvl="0" indent="0" algn="just" eaLnBrk="0" fontAlgn="base" hangingPunct="0">
              <a:spcAft>
                <a:spcPct val="0"/>
              </a:spcAft>
              <a:buNone/>
            </a:pPr>
            <a:endParaRPr lang="en-ZA" altLang="en-US" sz="1600" dirty="0">
              <a:solidFill>
                <a:prstClr val="black"/>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18</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18</a:t>
            </a:fld>
            <a:endParaRPr lang="en-US"/>
          </a:p>
        </p:txBody>
      </p:sp>
    </p:spTree>
    <p:extLst>
      <p:ext uri="{BB962C8B-B14F-4D97-AF65-F5344CB8AC3E}">
        <p14:creationId xmlns:p14="http://schemas.microsoft.com/office/powerpoint/2010/main" val="501563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eaLnBrk="0" fontAlgn="base" hangingPunct="0">
              <a:spcBef>
                <a:spcPct val="20000"/>
              </a:spcBef>
              <a:spcAft>
                <a:spcPct val="0"/>
              </a:spcAft>
            </a:pPr>
            <a:r>
              <a:rPr lang="en-ZA" altLang="en-US" sz="1800" b="1" u="sng" dirty="0">
                <a:solidFill>
                  <a:prstClr val="black"/>
                </a:solidFill>
                <a:latin typeface="Arial" panose="020B0604020202020204" pitchFamily="34" charset="0"/>
                <a:ea typeface="+mn-ea"/>
                <a:cs typeface="Arial" panose="020B0604020202020204" pitchFamily="34" charset="0"/>
              </a:rPr>
              <a:t>Amendments to the National Environmental Management: Integrated Coastal Management</a:t>
            </a:r>
            <a:br>
              <a:rPr lang="en-ZA" altLang="en-US" sz="1800" b="1" u="sng" dirty="0">
                <a:solidFill>
                  <a:prstClr val="black"/>
                </a:solidFill>
                <a:latin typeface="Arial" panose="020B0604020202020204" pitchFamily="34" charset="0"/>
                <a:ea typeface="+mn-ea"/>
                <a:cs typeface="Arial" panose="020B0604020202020204" pitchFamily="34" charset="0"/>
              </a:rPr>
            </a:br>
            <a:r>
              <a:rPr lang="en-ZA" altLang="en-US" sz="1800" b="1" u="sng" dirty="0">
                <a:solidFill>
                  <a:prstClr val="black"/>
                </a:solidFill>
                <a:latin typeface="Arial" panose="020B0604020202020204" pitchFamily="34" charset="0"/>
                <a:ea typeface="+mn-ea"/>
                <a:cs typeface="Arial" panose="020B0604020202020204" pitchFamily="34" charset="0"/>
              </a:rPr>
              <a:t>Act, 2008 (NEM: ICMA)</a:t>
            </a:r>
            <a:endParaRPr lang="en-US" sz="1800" dirty="0"/>
          </a:p>
        </p:txBody>
      </p:sp>
      <p:sp>
        <p:nvSpPr>
          <p:cNvPr id="3" name="Content Placeholder 2"/>
          <p:cNvSpPr>
            <a:spLocks noGrp="1"/>
          </p:cNvSpPr>
          <p:nvPr>
            <p:ph idx="1"/>
          </p:nvPr>
        </p:nvSpPr>
        <p:spPr>
          <a:xfrm>
            <a:off x="457200" y="1600201"/>
            <a:ext cx="8229600" cy="4227944"/>
          </a:xfrm>
        </p:spPr>
        <p:txBody>
          <a:bodyPr>
            <a:normAutofit/>
          </a:bodyPr>
          <a:lstStyle/>
          <a:p>
            <a:pPr algn="just" eaLnBrk="0" fontAlgn="base" hangingPunct="0">
              <a:lnSpc>
                <a:spcPct val="150000"/>
              </a:lnSpc>
              <a:spcAft>
                <a:spcPct val="0"/>
              </a:spcAft>
            </a:pPr>
            <a:r>
              <a:rPr lang="en-ZA" altLang="en-US" sz="1600" dirty="0">
                <a:solidFill>
                  <a:prstClr val="black"/>
                </a:solidFill>
                <a:latin typeface="Arial" panose="020B0604020202020204" pitchFamily="34" charset="0"/>
                <a:cs typeface="Arial" panose="020B0604020202020204" pitchFamily="34" charset="0"/>
              </a:rPr>
              <a:t>Section 60 of the NEM:ICMA has been amended to allow for the issuing of notices for the removal of structures that were erected prior to the commencement of the Act. This amendment clarifies the retrospective effect of section 60. Currently retrospectively is implied, and its application may leave some doubt. This is also in line with section 59 of the Act and section 28 of NEMA, which expressly enables retrospective application.</a:t>
            </a:r>
          </a:p>
          <a:p>
            <a:pPr algn="just" eaLnBrk="0" fontAlgn="base" hangingPunct="0">
              <a:lnSpc>
                <a:spcPct val="150000"/>
              </a:lnSpc>
              <a:spcAft>
                <a:spcPct val="0"/>
              </a:spcAft>
            </a:pPr>
            <a:r>
              <a:rPr lang="en-US" altLang="en-US" sz="1600" dirty="0">
                <a:solidFill>
                  <a:srgbClr val="000000"/>
                </a:solidFill>
                <a:latin typeface="Arial" panose="020B0604020202020204" pitchFamily="34" charset="0"/>
                <a:cs typeface="Arial" panose="020B0604020202020204" pitchFamily="34" charset="0"/>
              </a:rPr>
              <a:t>Chapter 9 of the NEMICMA deals with appeals under this Act. It is the only Specific Environmental Management Act (SEMA) under the umbrella NEMA that has its own appeal provisions, despite the fact that the NEMA appeal provisions, specifically apply to all SEMAs. To streamline and avoid duplication, the Appeal chapter in the NEMICMA is being repealed.</a:t>
            </a:r>
          </a:p>
          <a:p>
            <a:pPr marL="0" lvl="0" indent="0" algn="just" eaLnBrk="0" fontAlgn="base" hangingPunct="0">
              <a:lnSpc>
                <a:spcPct val="150000"/>
              </a:lnSpc>
              <a:spcAft>
                <a:spcPct val="0"/>
              </a:spcAft>
              <a:buNone/>
            </a:pPr>
            <a:endParaRPr lang="en-ZA" altLang="en-US" sz="1600" dirty="0">
              <a:solidFill>
                <a:srgbClr val="000000"/>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19</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19</a:t>
            </a:fld>
            <a:endParaRPr lang="en-US"/>
          </a:p>
        </p:txBody>
      </p:sp>
    </p:spTree>
    <p:extLst>
      <p:ext uri="{BB962C8B-B14F-4D97-AF65-F5344CB8AC3E}">
        <p14:creationId xmlns:p14="http://schemas.microsoft.com/office/powerpoint/2010/main" val="2328055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defTabSz="914400" eaLnBrk="0" fontAlgn="base" hangingPunct="0">
              <a:lnSpc>
                <a:spcPct val="80000"/>
              </a:lnSpc>
              <a:spcBef>
                <a:spcPct val="20000"/>
              </a:spcBef>
              <a:spcAft>
                <a:spcPts val="1200"/>
              </a:spcAft>
            </a:pPr>
            <a:r>
              <a:rPr lang="en-US" dirty="0" smtClean="0"/>
              <a:t>ACRONYMS</a:t>
            </a:r>
            <a:endParaRPr lang="en-US" dirty="0"/>
          </a:p>
        </p:txBody>
      </p:sp>
      <p:sp>
        <p:nvSpPr>
          <p:cNvPr id="3" name="Content Placeholder 2"/>
          <p:cNvSpPr>
            <a:spLocks noGrp="1"/>
          </p:cNvSpPr>
          <p:nvPr>
            <p:ph idx="1"/>
          </p:nvPr>
        </p:nvSpPr>
        <p:spPr>
          <a:xfrm>
            <a:off x="457200" y="1792381"/>
            <a:ext cx="8229600" cy="3843585"/>
          </a:xfrm>
        </p:spPr>
        <p:txBody>
          <a:bodyPr>
            <a:normAutofit fontScale="47500" lnSpcReduction="20000"/>
          </a:bodyPr>
          <a:lstStyle/>
          <a:p>
            <a:pPr marL="1344613" indent="-1344613">
              <a:buNone/>
            </a:pPr>
            <a:endParaRPr lang="en-ZA" dirty="0" smtClean="0"/>
          </a:p>
          <a:p>
            <a:pPr marL="1344613" indent="-1344613">
              <a:buNone/>
            </a:pPr>
            <a:r>
              <a:rPr lang="en-US" sz="3400" dirty="0" smtClean="0"/>
              <a:t>DEFF	Department of Environment, Forestry and Fisheries</a:t>
            </a:r>
            <a:endParaRPr lang="en-ZA" sz="3400" dirty="0"/>
          </a:p>
          <a:p>
            <a:pPr marL="1344613" indent="-1344613">
              <a:buNone/>
            </a:pPr>
            <a:r>
              <a:rPr lang="en-US" sz="3400" dirty="0" smtClean="0"/>
              <a:t>DMRE	Department of Mineral Resources and Energy</a:t>
            </a:r>
            <a:endParaRPr lang="en-ZA" sz="3400" dirty="0" smtClean="0"/>
          </a:p>
          <a:p>
            <a:pPr marL="1344613" indent="-1344613">
              <a:buNone/>
            </a:pPr>
            <a:r>
              <a:rPr lang="en-US" sz="3400" dirty="0" smtClean="0"/>
              <a:t>MEC	Member of Executive Council</a:t>
            </a:r>
            <a:endParaRPr lang="en-ZA" sz="3400" dirty="0"/>
          </a:p>
          <a:p>
            <a:pPr marL="1344613" indent="-1344613">
              <a:buNone/>
            </a:pPr>
            <a:r>
              <a:rPr lang="en-ZA" sz="3400" dirty="0" smtClean="0"/>
              <a:t>NEMLA	National Environmental Laws Amendment Bill [B14D-2017]</a:t>
            </a:r>
          </a:p>
          <a:p>
            <a:pPr marL="1344613" indent="-1344613">
              <a:buNone/>
            </a:pPr>
            <a:r>
              <a:rPr lang="en-ZA" sz="3400" dirty="0" smtClean="0"/>
              <a:t>NEMA 		National Environmental Management Act, 1998 (Act No. 17 of 1998) </a:t>
            </a:r>
          </a:p>
          <a:p>
            <a:pPr marL="1344613" indent="-1344613">
              <a:buNone/>
            </a:pPr>
            <a:r>
              <a:rPr lang="en-ZA" sz="3400" dirty="0" smtClean="0"/>
              <a:t>NEMAQA	National Environmental Management: Air Quality, 2004 (Act No.	39 of 2004)</a:t>
            </a:r>
          </a:p>
          <a:p>
            <a:pPr marL="1344613" indent="-1344613">
              <a:buNone/>
            </a:pPr>
            <a:r>
              <a:rPr lang="en-ZA" sz="3400" dirty="0" smtClean="0"/>
              <a:t>NEMBA		National Environmental Management: Biodiversity Act, 2004 (Act No. 10 of 2004)</a:t>
            </a:r>
          </a:p>
          <a:p>
            <a:pPr marL="1344613" indent="-1344613">
              <a:buNone/>
            </a:pPr>
            <a:r>
              <a:rPr lang="en-ZA" sz="3400" dirty="0" smtClean="0"/>
              <a:t>NEMICMA	National Environmental Management: Integrated coastal Management Act, 2008 (Act No. 24 of 2008) </a:t>
            </a:r>
          </a:p>
          <a:p>
            <a:pPr marL="1344613" indent="-1344613">
              <a:buNone/>
            </a:pPr>
            <a:r>
              <a:rPr lang="en-ZA" sz="3400" dirty="0" smtClean="0"/>
              <a:t>NEMPAA		National Environmental Management: Protected Areas Act, (Act 	No. 57 of 2003) </a:t>
            </a:r>
          </a:p>
          <a:p>
            <a:pPr marL="1344613" indent="-1344613">
              <a:buNone/>
            </a:pPr>
            <a:r>
              <a:rPr lang="en-ZA" sz="3400" dirty="0" smtClean="0"/>
              <a:t>NEMWA		National Environmental Management: Waste Act 2008, (Act No. 	59 of 2008) </a:t>
            </a:r>
          </a:p>
          <a:p>
            <a:pPr marL="1344613" indent="-1344613">
              <a:buNone/>
            </a:pPr>
            <a:r>
              <a:rPr lang="en-ZA" sz="3400" dirty="0" smtClean="0"/>
              <a:t>SEMAS		specific environmental management Acts</a:t>
            </a:r>
          </a:p>
          <a:p>
            <a:pPr marL="1344613" indent="-1344613">
              <a:buNone/>
            </a:pPr>
            <a:endParaRPr lang="en-ZA" sz="3400" dirty="0"/>
          </a:p>
        </p:txBody>
      </p:sp>
      <p:sp>
        <p:nvSpPr>
          <p:cNvPr id="4" name="Footer Placeholder 3"/>
          <p:cNvSpPr>
            <a:spLocks noGrp="1"/>
          </p:cNvSpPr>
          <p:nvPr>
            <p:ph type="ftr" sz="quarter" idx="11"/>
          </p:nvPr>
        </p:nvSpPr>
        <p:spPr/>
        <p:txBody>
          <a:bodyPr/>
          <a:lstStyle/>
          <a:p>
            <a:r>
              <a:rPr lang="en-US" dirty="0" smtClean="0"/>
              <a:t>2</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2</a:t>
            </a:fld>
            <a:endParaRPr lang="en-US"/>
          </a:p>
        </p:txBody>
      </p:sp>
    </p:spTree>
    <p:extLst>
      <p:ext uri="{BB962C8B-B14F-4D97-AF65-F5344CB8AC3E}">
        <p14:creationId xmlns:p14="http://schemas.microsoft.com/office/powerpoint/2010/main" val="2423279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defRPr/>
            </a:pPr>
            <a:r>
              <a:rPr lang="en-ZA" sz="1800" b="1" u="sng" dirty="0">
                <a:solidFill>
                  <a:prstClr val="black"/>
                </a:solidFill>
                <a:latin typeface="Arial" panose="020B0604020202020204" pitchFamily="34" charset="0"/>
                <a:ea typeface="+mn-ea"/>
                <a:cs typeface="Arial" panose="020B0604020202020204" pitchFamily="34" charset="0"/>
              </a:rPr>
              <a:t>Amendments to the National Environmental Management: Waste Act, 2008 (NEMWA)</a:t>
            </a:r>
            <a:endParaRPr lang="en-US" sz="1800" dirty="0"/>
          </a:p>
        </p:txBody>
      </p:sp>
      <p:sp>
        <p:nvSpPr>
          <p:cNvPr id="3" name="Content Placeholder 2"/>
          <p:cNvSpPr>
            <a:spLocks noGrp="1"/>
          </p:cNvSpPr>
          <p:nvPr>
            <p:ph idx="1"/>
          </p:nvPr>
        </p:nvSpPr>
        <p:spPr>
          <a:xfrm>
            <a:off x="457200" y="1600201"/>
            <a:ext cx="8229600" cy="4227944"/>
          </a:xfrm>
        </p:spPr>
        <p:txBody>
          <a:bodyPr>
            <a:normAutofit lnSpcReduction="10000"/>
          </a:bodyPr>
          <a:lstStyle/>
          <a:p>
            <a:pPr algn="just" eaLnBrk="0" fontAlgn="base" hangingPunct="0">
              <a:lnSpc>
                <a:spcPct val="150000"/>
              </a:lnSpc>
              <a:spcAft>
                <a:spcPct val="0"/>
              </a:spcAft>
              <a:defRPr/>
            </a:pPr>
            <a:r>
              <a:rPr lang="en-ZA" sz="1600" dirty="0">
                <a:solidFill>
                  <a:prstClr val="black"/>
                </a:solidFill>
                <a:latin typeface="Arial" panose="020B0604020202020204" pitchFamily="34" charset="0"/>
                <a:cs typeface="Arial" panose="020B0604020202020204" pitchFamily="34" charset="0"/>
              </a:rPr>
              <a:t>The Bill inserts certain definitions e.g. of ‘‘building and demolition waste’ ’business waste’’, ‘‘domestic waste’’, ‘‘general waste’’, ‘‘hazardous waste’’ and ‘‘inert waste’’ that were contained in Schedule 3 to the NEM: Waste Act and removes these from Schedule 3 and inserted in section 1 of the Act. </a:t>
            </a:r>
          </a:p>
          <a:p>
            <a:pPr algn="just" eaLnBrk="0" fontAlgn="base" hangingPunct="0">
              <a:lnSpc>
                <a:spcPct val="150000"/>
              </a:lnSpc>
              <a:spcAft>
                <a:spcPct val="0"/>
              </a:spcAft>
              <a:defRPr/>
            </a:pPr>
            <a:r>
              <a:rPr lang="en-ZA" sz="1600" dirty="0">
                <a:solidFill>
                  <a:prstClr val="black"/>
                </a:solidFill>
                <a:latin typeface="Arial" panose="020B0604020202020204" pitchFamily="34" charset="0"/>
                <a:cs typeface="Arial" panose="020B0604020202020204" pitchFamily="34" charset="0"/>
              </a:rPr>
              <a:t>The Bill inserts certain new definitions of ‘‘residue deposit’’ and ‘‘residue stockpile’’ in alignment  with NEMA and the Mineral and Petroleum Resources Development Act, 2002 (MPRDA). </a:t>
            </a:r>
          </a:p>
          <a:p>
            <a:pPr algn="just" eaLnBrk="0" fontAlgn="base" hangingPunct="0">
              <a:lnSpc>
                <a:spcPct val="150000"/>
              </a:lnSpc>
              <a:spcAft>
                <a:spcPct val="0"/>
              </a:spcAft>
              <a:defRPr/>
            </a:pPr>
            <a:r>
              <a:rPr lang="en-ZA" sz="1600" dirty="0">
                <a:solidFill>
                  <a:prstClr val="black"/>
                </a:solidFill>
                <a:latin typeface="Arial" panose="020B0604020202020204" pitchFamily="34" charset="0"/>
                <a:cs typeface="Arial" panose="020B0604020202020204" pitchFamily="34" charset="0"/>
              </a:rPr>
              <a:t>The Bill provides for textual amendments to the definition of ‘‘waste’’ so as to provide legal clarity on the interpretation and to prevent unintended consequences.</a:t>
            </a:r>
          </a:p>
          <a:p>
            <a:pPr algn="just" eaLnBrk="0" fontAlgn="base" hangingPunct="0">
              <a:lnSpc>
                <a:spcPct val="150000"/>
              </a:lnSpc>
              <a:spcAft>
                <a:spcPct val="0"/>
              </a:spcAft>
              <a:defRPr/>
            </a:pPr>
            <a:r>
              <a:rPr lang="en-US" sz="1600" dirty="0">
                <a:solidFill>
                  <a:prstClr val="black"/>
                </a:solidFill>
                <a:latin typeface="Arial" panose="020B0604020202020204" pitchFamily="34" charset="0"/>
                <a:cs typeface="Arial" panose="020B0604020202020204" pitchFamily="34" charset="0"/>
              </a:rPr>
              <a:t>The Bill provides clarity that residue stockpiles and residue deposits are no longer regulated under NEMWA, but under NEMA.</a:t>
            </a:r>
          </a:p>
          <a:p>
            <a:pPr algn="just" eaLnBrk="0" fontAlgn="base" hangingPunct="0">
              <a:lnSpc>
                <a:spcPct val="150000"/>
              </a:lnSpc>
              <a:spcAft>
                <a:spcPct val="0"/>
              </a:spcAft>
              <a:defRPr/>
            </a:pPr>
            <a:endParaRPr lang="en-ZA" sz="1600" dirty="0">
              <a:solidFill>
                <a:prstClr val="black"/>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20</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20</a:t>
            </a:fld>
            <a:endParaRPr lang="en-US"/>
          </a:p>
        </p:txBody>
      </p:sp>
    </p:spTree>
    <p:extLst>
      <p:ext uri="{BB962C8B-B14F-4D97-AF65-F5344CB8AC3E}">
        <p14:creationId xmlns:p14="http://schemas.microsoft.com/office/powerpoint/2010/main" val="619573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pPr>
            <a:r>
              <a:rPr lang="en-US" altLang="en-US" sz="1800" b="1" u="sng" dirty="0">
                <a:solidFill>
                  <a:prstClr val="black"/>
                </a:solidFill>
                <a:latin typeface="Arial" panose="020B0604020202020204" pitchFamily="34" charset="0"/>
                <a:ea typeface="+mn-ea"/>
                <a:cs typeface="Arial" panose="020B0604020202020204" pitchFamily="34" charset="0"/>
              </a:rPr>
              <a:t>Amendments to the National Environmental Management: Waste Act, 2008 (NEMWA) (continued)</a:t>
            </a:r>
            <a:endParaRPr lang="en-US" sz="1800" dirty="0"/>
          </a:p>
        </p:txBody>
      </p:sp>
      <p:sp>
        <p:nvSpPr>
          <p:cNvPr id="3" name="Content Placeholder 2"/>
          <p:cNvSpPr>
            <a:spLocks noGrp="1"/>
          </p:cNvSpPr>
          <p:nvPr>
            <p:ph idx="1"/>
          </p:nvPr>
        </p:nvSpPr>
        <p:spPr>
          <a:xfrm>
            <a:off x="457200" y="1315027"/>
            <a:ext cx="8229600" cy="4491883"/>
          </a:xfrm>
        </p:spPr>
        <p:txBody>
          <a:bodyPr>
            <a:normAutofit fontScale="70000" lnSpcReduction="20000"/>
          </a:bodyPr>
          <a:lstStyle/>
          <a:p>
            <a:pPr algn="just" eaLnBrk="0" fontAlgn="base" hangingPunct="0">
              <a:lnSpc>
                <a:spcPct val="200000"/>
              </a:lnSpc>
              <a:spcAft>
                <a:spcPct val="0"/>
              </a:spcAft>
            </a:pPr>
            <a:r>
              <a:rPr lang="en-US" sz="1600" dirty="0">
                <a:solidFill>
                  <a:prstClr val="black"/>
                </a:solidFill>
                <a:latin typeface="Arial" panose="020B0604020202020204" pitchFamily="34" charset="0"/>
                <a:cs typeface="Arial" panose="020B0604020202020204" pitchFamily="34" charset="0"/>
              </a:rPr>
              <a:t>The Bill </a:t>
            </a:r>
            <a:r>
              <a:rPr lang="en-US" sz="1600" dirty="0" smtClean="0">
                <a:solidFill>
                  <a:prstClr val="black"/>
                </a:solidFill>
                <a:latin typeface="Arial" panose="020B0604020202020204" pitchFamily="34" charset="0"/>
                <a:cs typeface="Arial" panose="020B0604020202020204" pitchFamily="34" charset="0"/>
              </a:rPr>
              <a:t>amends NEMWA to establish  </a:t>
            </a:r>
            <a:r>
              <a:rPr lang="en-US" sz="1600" dirty="0">
                <a:solidFill>
                  <a:prstClr val="black"/>
                </a:solidFill>
                <a:latin typeface="Arial" panose="020B0604020202020204" pitchFamily="34" charset="0"/>
                <a:cs typeface="Arial" panose="020B0604020202020204" pitchFamily="34" charset="0"/>
              </a:rPr>
              <a:t>the Waste Management </a:t>
            </a:r>
            <a:r>
              <a:rPr lang="en-US" sz="1600" dirty="0" smtClean="0">
                <a:solidFill>
                  <a:prstClr val="black"/>
                </a:solidFill>
                <a:latin typeface="Arial" panose="020B0604020202020204" pitchFamily="34" charset="0"/>
                <a:cs typeface="Arial" panose="020B0604020202020204" pitchFamily="34" charset="0"/>
              </a:rPr>
              <a:t>Bureau as a fully-fledged entity.  It  </a:t>
            </a:r>
            <a:r>
              <a:rPr lang="en-US" sz="1600" dirty="0">
                <a:solidFill>
                  <a:prstClr val="black"/>
                </a:solidFill>
                <a:latin typeface="Arial" panose="020B0604020202020204" pitchFamily="34" charset="0"/>
                <a:cs typeface="Arial" panose="020B0604020202020204" pitchFamily="34" charset="0"/>
              </a:rPr>
              <a:t>is established as a juristic person with a Board, and </a:t>
            </a:r>
            <a:r>
              <a:rPr lang="en-US" sz="1600" dirty="0" smtClean="0">
                <a:solidFill>
                  <a:prstClr val="black"/>
                </a:solidFill>
                <a:latin typeface="Arial" panose="020B0604020202020204" pitchFamily="34" charset="0"/>
                <a:cs typeface="Arial" panose="020B0604020202020204" pitchFamily="34" charset="0"/>
              </a:rPr>
              <a:t> </a:t>
            </a:r>
            <a:r>
              <a:rPr lang="en-US" sz="1600" dirty="0">
                <a:solidFill>
                  <a:prstClr val="black"/>
                </a:solidFill>
                <a:latin typeface="Arial" panose="020B0604020202020204" pitchFamily="34" charset="0"/>
                <a:cs typeface="Arial" panose="020B0604020202020204" pitchFamily="34" charset="0"/>
              </a:rPr>
              <a:t>in the absence of a functional board, the powers and duties of the Board revert to the Minister responsible for environmental affairs. It also sets out the Minister’s supervisory powers.</a:t>
            </a:r>
          </a:p>
          <a:p>
            <a:pPr algn="just" eaLnBrk="0" fontAlgn="base" hangingPunct="0">
              <a:lnSpc>
                <a:spcPct val="200000"/>
              </a:lnSpc>
              <a:spcAft>
                <a:spcPct val="0"/>
              </a:spcAft>
            </a:pPr>
            <a:r>
              <a:rPr lang="en-ZA" altLang="en-US" sz="1600" dirty="0" smtClean="0">
                <a:solidFill>
                  <a:prstClr val="black"/>
                </a:solidFill>
                <a:latin typeface="Arial" panose="020B0604020202020204" pitchFamily="34" charset="0"/>
                <a:cs typeface="Arial" panose="020B0604020202020204" pitchFamily="34" charset="0"/>
              </a:rPr>
              <a:t>The </a:t>
            </a:r>
            <a:r>
              <a:rPr lang="en-ZA" altLang="en-US" sz="1600" dirty="0">
                <a:solidFill>
                  <a:prstClr val="black"/>
                </a:solidFill>
                <a:latin typeface="Arial" panose="020B0604020202020204" pitchFamily="34" charset="0"/>
                <a:cs typeface="Arial" panose="020B0604020202020204" pitchFamily="34" charset="0"/>
              </a:rPr>
              <a:t>Bill amends sections 34F, 34G, 34H, 34I, 34J, 34K and 34L of the NEMWA and sets out the general powers of the Waste Management Bureau, the governing Board of the Waste Management Bureau, composition and membership, qualifications for members of the governing Board, appointment procedure for members of the governing Board, term of office of members of the Board and conditions of appointment of members of the governing Board.</a:t>
            </a:r>
          </a:p>
          <a:p>
            <a:pPr algn="just" eaLnBrk="0" fontAlgn="base" hangingPunct="0">
              <a:lnSpc>
                <a:spcPct val="200000"/>
              </a:lnSpc>
              <a:spcAft>
                <a:spcPct val="0"/>
              </a:spcAft>
            </a:pPr>
            <a:r>
              <a:rPr lang="en-ZA" altLang="en-US" sz="1600" dirty="0">
                <a:solidFill>
                  <a:prstClr val="black"/>
                </a:solidFill>
                <a:latin typeface="Arial" panose="020B0604020202020204" pitchFamily="34" charset="0"/>
                <a:cs typeface="Arial" panose="020B0604020202020204" pitchFamily="34" charset="0"/>
              </a:rPr>
              <a:t>The Bill </a:t>
            </a:r>
            <a:r>
              <a:rPr lang="en-US" altLang="en-US" sz="1600" dirty="0">
                <a:solidFill>
                  <a:prstClr val="black"/>
                </a:solidFill>
                <a:latin typeface="Arial" panose="020B0604020202020204" pitchFamily="34" charset="0"/>
                <a:cs typeface="Arial" panose="020B0604020202020204" pitchFamily="34" charset="0"/>
              </a:rPr>
              <a:t>inserts new sections 34M-34Z which set out the governance matters of the Board.</a:t>
            </a:r>
          </a:p>
          <a:p>
            <a:pPr algn="just" eaLnBrk="0" fontAlgn="base" hangingPunct="0">
              <a:lnSpc>
                <a:spcPct val="200000"/>
              </a:lnSpc>
              <a:spcAft>
                <a:spcPct val="0"/>
              </a:spcAft>
            </a:pPr>
            <a:r>
              <a:rPr lang="en-US" altLang="en-US" sz="1600" dirty="0">
                <a:solidFill>
                  <a:prstClr val="black"/>
                </a:solidFill>
                <a:latin typeface="Arial" panose="020B0604020202020204" pitchFamily="34" charset="0"/>
                <a:cs typeface="Arial" panose="020B0604020202020204" pitchFamily="34" charset="0"/>
              </a:rPr>
              <a:t>The Bill provides clarity that an owner of the land that is likely to be contaminated has a legal obligation to notify the Minister of such contamination as soon as that owner becomes aware thereof and clarifies that a site assessment report must be submitted together with a remediation plan</a:t>
            </a:r>
            <a:r>
              <a:rPr lang="en-US" altLang="en-US" sz="1600" dirty="0" smtClean="0">
                <a:solidFill>
                  <a:prstClr val="black"/>
                </a:solidFill>
                <a:latin typeface="Arial" panose="020B0604020202020204" pitchFamily="34" charset="0"/>
                <a:cs typeface="Arial" panose="020B0604020202020204" pitchFamily="34" charset="0"/>
              </a:rPr>
              <a:t>.</a:t>
            </a:r>
          </a:p>
          <a:p>
            <a:pPr algn="just" eaLnBrk="0" fontAlgn="base" hangingPunct="0">
              <a:lnSpc>
                <a:spcPct val="200000"/>
              </a:lnSpc>
              <a:spcAft>
                <a:spcPct val="0"/>
              </a:spcAft>
            </a:pPr>
            <a:r>
              <a:rPr lang="en-US" altLang="en-US" sz="1600" dirty="0">
                <a:solidFill>
                  <a:prstClr val="black"/>
                </a:solidFill>
                <a:latin typeface="Arial" panose="020B0604020202020204" pitchFamily="34" charset="0"/>
                <a:cs typeface="Arial" panose="020B0604020202020204" pitchFamily="34" charset="0"/>
              </a:rPr>
              <a:t>The Bill indicates that the Minister must keep a national register of all contaminated land.</a:t>
            </a:r>
          </a:p>
          <a:p>
            <a:pPr algn="just" eaLnBrk="0" fontAlgn="base" hangingPunct="0">
              <a:lnSpc>
                <a:spcPct val="200000"/>
              </a:lnSpc>
              <a:spcAft>
                <a:spcPct val="0"/>
              </a:spcAft>
            </a:pPr>
            <a:endParaRPr lang="en-US" altLang="en-US" sz="1600" dirty="0">
              <a:solidFill>
                <a:prstClr val="black"/>
              </a:solidFill>
              <a:latin typeface="Arial" panose="020B0604020202020204" pitchFamily="34" charset="0"/>
              <a:cs typeface="Arial" panose="020B0604020202020204" pitchFamily="34" charset="0"/>
            </a:endParaRPr>
          </a:p>
          <a:p>
            <a:pPr algn="just" eaLnBrk="0" fontAlgn="base" hangingPunct="0">
              <a:lnSpc>
                <a:spcPct val="200000"/>
              </a:lnSpc>
              <a:spcAft>
                <a:spcPct val="0"/>
              </a:spcAft>
            </a:pPr>
            <a:endParaRPr lang="en-US" altLang="en-US" sz="1600" dirty="0">
              <a:solidFill>
                <a:prstClr val="black"/>
              </a:solidFill>
              <a:latin typeface="Arial" panose="020B0604020202020204" pitchFamily="34" charset="0"/>
              <a:cs typeface="Arial" panose="020B0604020202020204" pitchFamily="34" charset="0"/>
            </a:endParaRPr>
          </a:p>
          <a:p>
            <a:pPr marL="0" lvl="0" indent="0" algn="just" eaLnBrk="0" fontAlgn="base" hangingPunct="0">
              <a:lnSpc>
                <a:spcPct val="200000"/>
              </a:lnSpc>
              <a:spcAft>
                <a:spcPct val="0"/>
              </a:spcAft>
              <a:buNone/>
            </a:pPr>
            <a:endParaRPr lang="en-ZA" altLang="en-US" sz="1600" dirty="0">
              <a:solidFill>
                <a:srgbClr val="000000"/>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21</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21</a:t>
            </a:fld>
            <a:endParaRPr lang="en-US"/>
          </a:p>
        </p:txBody>
      </p:sp>
    </p:spTree>
    <p:extLst>
      <p:ext uri="{BB962C8B-B14F-4D97-AF65-F5344CB8AC3E}">
        <p14:creationId xmlns:p14="http://schemas.microsoft.com/office/powerpoint/2010/main" val="14793795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1"/>
            <a:ext cx="8229600" cy="1143000"/>
          </a:xfrm>
        </p:spPr>
        <p:txBody>
          <a:bodyPr>
            <a:normAutofit/>
          </a:bodyPr>
          <a:lstStyle/>
          <a:p>
            <a:r>
              <a:rPr lang="en-US" sz="1800" b="1" u="sng" dirty="0">
                <a:latin typeface="Arial" panose="020B0604020202020204" pitchFamily="34" charset="0"/>
                <a:cs typeface="Arial" panose="020B0604020202020204" pitchFamily="34" charset="0"/>
              </a:rPr>
              <a:t>Amendments to the National Environmental Management: Waste Act, 2008 (NEMWA) (continued)</a:t>
            </a:r>
          </a:p>
        </p:txBody>
      </p:sp>
      <p:sp>
        <p:nvSpPr>
          <p:cNvPr id="3" name="Content Placeholder 2"/>
          <p:cNvSpPr>
            <a:spLocks noGrp="1"/>
          </p:cNvSpPr>
          <p:nvPr>
            <p:ph idx="1"/>
          </p:nvPr>
        </p:nvSpPr>
        <p:spPr>
          <a:xfrm>
            <a:off x="457200" y="1600201"/>
            <a:ext cx="8229600" cy="4227944"/>
          </a:xfrm>
        </p:spPr>
        <p:txBody>
          <a:bodyPr>
            <a:normAutofit lnSpcReduction="10000"/>
          </a:bodyPr>
          <a:lstStyle/>
          <a:p>
            <a:pPr algn="just" eaLnBrk="0" fontAlgn="base" hangingPunct="0">
              <a:spcAft>
                <a:spcPct val="0"/>
              </a:spcAft>
            </a:pPr>
            <a:r>
              <a:rPr lang="en-ZA" altLang="en-US" sz="1600" dirty="0">
                <a:solidFill>
                  <a:prstClr val="black"/>
                </a:solidFill>
                <a:latin typeface="Arial Narrow" panose="020B0606020202030204" pitchFamily="34" charset="0"/>
                <a:cs typeface="Arial" panose="020B0604020202020204" pitchFamily="34" charset="0"/>
              </a:rPr>
              <a:t>Section 43 of the NEMWA identifies the licensing authorities for different waste management licences. The Minister responsible for mineral resources is identified as one of the licensing authorities to issue waste management licences in so far as the waste management activities is or is directly related to prospecting or exploration of a mineral or petroleum resource or extraction and primary processing of a mineral or petroleum resource. </a:t>
            </a:r>
          </a:p>
          <a:p>
            <a:pPr algn="just" eaLnBrk="0" fontAlgn="base" hangingPunct="0">
              <a:spcAft>
                <a:spcPct val="0"/>
              </a:spcAft>
            </a:pPr>
            <a:r>
              <a:rPr lang="en-ZA" altLang="en-US" sz="1600" dirty="0">
                <a:solidFill>
                  <a:prstClr val="black"/>
                </a:solidFill>
                <a:latin typeface="Arial Narrow" panose="020B0606020202030204" pitchFamily="34" charset="0"/>
                <a:cs typeface="Arial" panose="020B0604020202020204" pitchFamily="34" charset="0"/>
              </a:rPr>
              <a:t>The Bill ensure that the Minister responsible for mineral resources as the identified licensing authority is responsible for the implementation of the waste management licensing system in so far as the waste management activities is or is directly related to prospecting or exploration of a mineral or petroleum resource; or extraction and primary processing of a mineral or petroleum resource.</a:t>
            </a:r>
          </a:p>
          <a:p>
            <a:pPr algn="just" eaLnBrk="0" fontAlgn="base" hangingPunct="0">
              <a:spcAft>
                <a:spcPct val="0"/>
              </a:spcAft>
            </a:pPr>
            <a:r>
              <a:rPr lang="en-ZA" altLang="en-US" sz="1600" dirty="0">
                <a:solidFill>
                  <a:prstClr val="black"/>
                </a:solidFill>
                <a:latin typeface="Arial Narrow" panose="020B0606020202030204" pitchFamily="34" charset="0"/>
                <a:cs typeface="Arial" panose="020B0604020202020204" pitchFamily="34" charset="0"/>
              </a:rPr>
              <a:t>The Bill </a:t>
            </a:r>
            <a:r>
              <a:rPr lang="en-US" altLang="en-US" sz="1600" dirty="0">
                <a:solidFill>
                  <a:prstClr val="black"/>
                </a:solidFill>
                <a:latin typeface="Arial Narrow" panose="020B0606020202030204" pitchFamily="34" charset="0"/>
                <a:cs typeface="Arial" panose="020B0604020202020204" pitchFamily="34" charset="0"/>
              </a:rPr>
              <a:t>facilitates an agreement between the licensing  authorities on the implementation of the licensing system.</a:t>
            </a:r>
          </a:p>
          <a:p>
            <a:pPr algn="just" eaLnBrk="0" fontAlgn="base" hangingPunct="0">
              <a:spcAft>
                <a:spcPct val="0"/>
              </a:spcAft>
            </a:pPr>
            <a:r>
              <a:rPr lang="en-US" altLang="en-US" sz="1600" dirty="0">
                <a:solidFill>
                  <a:prstClr val="black"/>
                </a:solidFill>
                <a:latin typeface="Arial Narrow" panose="020B0606020202030204" pitchFamily="34" charset="0"/>
                <a:cs typeface="Arial" panose="020B0604020202020204" pitchFamily="34" charset="0"/>
              </a:rPr>
              <a:t>In exceptional circumstance where the MEC unreasonably fails to take a decision to issue a waste management license or not within the prescribed timeframes, the Bill provides that an applicant may request the Minister to take the decision. The Department was mindful of sections 125(2)(b) of the Constitution of the Republic of South Africa, 1996, which provides that the Premier, together with other members of the Executive Council has the power to implement all national legislation within the functional areas listed in Schedule 4 or 5 of the Constitution, except where the Constitution or an Act of Parliament provides otherwise.</a:t>
            </a:r>
          </a:p>
          <a:p>
            <a:pPr marL="0" indent="0">
              <a:buNone/>
            </a:pPr>
            <a:endParaRPr lang="en-US" dirty="0">
              <a:latin typeface="Arial Narrow" panose="020B0606020202030204" pitchFamily="34" charset="0"/>
            </a:endParaRPr>
          </a:p>
        </p:txBody>
      </p:sp>
      <p:sp>
        <p:nvSpPr>
          <p:cNvPr id="4" name="Footer Placeholder 3"/>
          <p:cNvSpPr>
            <a:spLocks noGrp="1"/>
          </p:cNvSpPr>
          <p:nvPr>
            <p:ph type="ftr" sz="quarter" idx="11"/>
          </p:nvPr>
        </p:nvSpPr>
        <p:spPr/>
        <p:txBody>
          <a:bodyPr/>
          <a:lstStyle/>
          <a:p>
            <a:r>
              <a:rPr lang="en-US" dirty="0" smtClean="0"/>
              <a:t>22</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22</a:t>
            </a:fld>
            <a:endParaRPr lang="en-US"/>
          </a:p>
        </p:txBody>
      </p:sp>
    </p:spTree>
    <p:extLst>
      <p:ext uri="{BB962C8B-B14F-4D97-AF65-F5344CB8AC3E}">
        <p14:creationId xmlns:p14="http://schemas.microsoft.com/office/powerpoint/2010/main" val="27972107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u="sng" dirty="0">
                <a:latin typeface="Arial" panose="020B0604020202020204" pitchFamily="34" charset="0"/>
                <a:cs typeface="Arial" panose="020B0604020202020204" pitchFamily="34" charset="0"/>
              </a:rPr>
              <a:t>Amendments to the National Environmental Management: Waste Act, 2008 (NEMWA) (continued)</a:t>
            </a:r>
          </a:p>
        </p:txBody>
      </p:sp>
      <p:sp>
        <p:nvSpPr>
          <p:cNvPr id="3" name="Content Placeholder 2"/>
          <p:cNvSpPr>
            <a:spLocks noGrp="1"/>
          </p:cNvSpPr>
          <p:nvPr>
            <p:ph idx="1"/>
          </p:nvPr>
        </p:nvSpPr>
        <p:spPr>
          <a:xfrm>
            <a:off x="457200" y="1600201"/>
            <a:ext cx="8229600" cy="4227944"/>
          </a:xfrm>
        </p:spPr>
        <p:txBody>
          <a:bodyPr>
            <a:normAutofit/>
          </a:bodyPr>
          <a:lstStyle/>
          <a:p>
            <a:pPr marL="0" lvl="0" indent="0" algn="just" eaLnBrk="0" fontAlgn="base" hangingPunct="0">
              <a:spcAft>
                <a:spcPct val="0"/>
              </a:spcAft>
              <a:buNone/>
            </a:pPr>
            <a:r>
              <a:rPr lang="en-ZA" altLang="en-US" sz="1600" dirty="0">
                <a:solidFill>
                  <a:srgbClr val="000000"/>
                </a:solidFill>
                <a:latin typeface="Arial" panose="020B0604020202020204" pitchFamily="34" charset="0"/>
                <a:cs typeface="Arial" panose="020B0604020202020204" pitchFamily="34" charset="0"/>
              </a:rPr>
              <a:t>Currently, the variation of a waste management licence is not subject to the payment of a prescribed processing fee. Practically, it has been established that the variation of a waste management licence involves a lot of work. Clause 71 provides for the payment of a prescribed processing fee for the variation of a waste management licence.</a:t>
            </a:r>
          </a:p>
          <a:p>
            <a:pPr marL="0" lvl="0" indent="0" eaLnBrk="0" fontAlgn="base" hangingPunct="0">
              <a:spcAft>
                <a:spcPct val="0"/>
              </a:spcAft>
              <a:buNone/>
            </a:pPr>
            <a:endParaRPr lang="en-ZA" altLang="en-US" sz="1600" b="1" dirty="0">
              <a:solidFill>
                <a:prstClr val="black"/>
              </a:solidFill>
              <a:latin typeface="Arial" panose="020B0604020202020204" pitchFamily="34" charset="0"/>
              <a:cs typeface="Arial" panose="020B0604020202020204" pitchFamily="34" charset="0"/>
            </a:endParaRPr>
          </a:p>
          <a:p>
            <a:pPr marL="0" lvl="0" indent="0" eaLnBrk="0" fontAlgn="base" hangingPunct="0">
              <a:spcAft>
                <a:spcPct val="0"/>
              </a:spcAft>
              <a:buNone/>
            </a:pPr>
            <a:r>
              <a:rPr lang="en-ZA" altLang="en-US" sz="1600" dirty="0">
                <a:solidFill>
                  <a:prstClr val="black"/>
                </a:solidFill>
                <a:latin typeface="Arial" panose="020B0604020202020204" pitchFamily="34" charset="0"/>
                <a:cs typeface="Arial" panose="020B0604020202020204" pitchFamily="34" charset="0"/>
              </a:rPr>
              <a:t>Clause 72 is a consequential amendment deleting the offence regarding residue stockpiles and residue deposits. These stockpiles and deposits are no longer regulated under NEMWA, but under NEMA. The clause also creates an offence if a person contravenes a provision of a norm or standard.</a:t>
            </a:r>
          </a:p>
          <a:p>
            <a:pPr marL="0" lvl="0" indent="0" eaLnBrk="0" fontAlgn="base" hangingPunct="0">
              <a:spcAft>
                <a:spcPct val="0"/>
              </a:spcAft>
              <a:buNone/>
            </a:pPr>
            <a:endParaRPr lang="en-ZA" altLang="en-US" sz="1600" dirty="0">
              <a:solidFill>
                <a:prstClr val="black"/>
              </a:solidFill>
              <a:latin typeface="Arial" panose="020B0604020202020204" pitchFamily="34" charset="0"/>
              <a:cs typeface="Arial" panose="020B0604020202020204" pitchFamily="34" charset="0"/>
            </a:endParaRPr>
          </a:p>
          <a:p>
            <a:pPr marL="0" lvl="0" indent="0" eaLnBrk="0" fontAlgn="base" hangingPunct="0">
              <a:spcAft>
                <a:spcPct val="0"/>
              </a:spcAft>
              <a:buNone/>
            </a:pPr>
            <a:r>
              <a:rPr lang="en-ZA" altLang="en-US" sz="1600" dirty="0">
                <a:solidFill>
                  <a:prstClr val="black"/>
                </a:solidFill>
                <a:latin typeface="Arial" panose="020B0604020202020204" pitchFamily="34" charset="0"/>
                <a:cs typeface="Arial" panose="020B0604020202020204" pitchFamily="34" charset="0"/>
              </a:rPr>
              <a:t>Clause 73 is also a consequential amendment deleting the Minister’s power to develop regulations. Residue stockpiles and residue deposits are no longer regulated under NEMWA, but under NEMA.</a:t>
            </a:r>
            <a:endParaRPr lang="en-ZA" altLang="en-US" sz="1600" b="1" dirty="0">
              <a:solidFill>
                <a:prstClr val="black"/>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23</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23</a:t>
            </a:fld>
            <a:endParaRPr lang="en-US"/>
          </a:p>
        </p:txBody>
      </p:sp>
    </p:spTree>
    <p:extLst>
      <p:ext uri="{BB962C8B-B14F-4D97-AF65-F5344CB8AC3E}">
        <p14:creationId xmlns:p14="http://schemas.microsoft.com/office/powerpoint/2010/main" val="1843406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pPr>
            <a:r>
              <a:rPr lang="en-US" altLang="en-US" sz="1800" b="1" u="sng" dirty="0">
                <a:solidFill>
                  <a:prstClr val="black"/>
                </a:solidFill>
                <a:latin typeface="Arial" panose="020B0604020202020204" pitchFamily="34" charset="0"/>
                <a:ea typeface="+mn-ea"/>
                <a:cs typeface="Arial" panose="020B0604020202020204" pitchFamily="34" charset="0"/>
              </a:rPr>
              <a:t>Amendments to the National Environmental Management: Waste Act, 2008 (NEMWA) (continued)</a:t>
            </a:r>
            <a:endParaRPr lang="en-US" sz="1800" dirty="0"/>
          </a:p>
        </p:txBody>
      </p:sp>
      <p:sp>
        <p:nvSpPr>
          <p:cNvPr id="3" name="Content Placeholder 2"/>
          <p:cNvSpPr>
            <a:spLocks noGrp="1"/>
          </p:cNvSpPr>
          <p:nvPr>
            <p:ph idx="1"/>
          </p:nvPr>
        </p:nvSpPr>
        <p:spPr>
          <a:xfrm>
            <a:off x="457200" y="1119434"/>
            <a:ext cx="8229600" cy="4602636"/>
          </a:xfrm>
        </p:spPr>
        <p:txBody>
          <a:bodyPr>
            <a:normAutofit fontScale="85000" lnSpcReduction="10000"/>
          </a:bodyPr>
          <a:lstStyle/>
          <a:p>
            <a:pPr algn="just" eaLnBrk="0" fontAlgn="base" hangingPunct="0">
              <a:lnSpc>
                <a:spcPct val="150000"/>
              </a:lnSpc>
              <a:spcAft>
                <a:spcPct val="0"/>
              </a:spcAft>
            </a:pPr>
            <a:r>
              <a:rPr lang="en-ZA" altLang="en-US" sz="1600" dirty="0">
                <a:solidFill>
                  <a:prstClr val="black"/>
                </a:solidFill>
                <a:latin typeface="Arial" panose="020B0604020202020204" pitchFamily="34" charset="0"/>
                <a:cs typeface="Arial" panose="020B0604020202020204" pitchFamily="34" charset="0"/>
              </a:rPr>
              <a:t>The provisions of section 74 do not provide the Minister responsible for mineral resources with legal power to issue exemptions in so far as such exemptions relate to provisions administered by the Minister responsible for mineral resources. The scope for exemption applications also appears to be too wide. Clauses 76, 77, 78 and 79 amend sections 74, 75, 76 and 77 to provide for the consequential textual amendment empowering the Minister responsible for mineral resources to issue an exemption in so far as such an exemption relates to a provision administered by the Minister responsible for mineral resources. The Bill also provides clarity that there will be no exemptions provided from the requirement to obtain a waste management licence.</a:t>
            </a:r>
          </a:p>
          <a:p>
            <a:pPr algn="just" eaLnBrk="0" fontAlgn="base" hangingPunct="0">
              <a:lnSpc>
                <a:spcPct val="150000"/>
              </a:lnSpc>
              <a:spcAft>
                <a:spcPct val="0"/>
              </a:spcAft>
            </a:pPr>
            <a:r>
              <a:rPr lang="en-US" altLang="en-US" sz="1600" dirty="0">
                <a:solidFill>
                  <a:prstClr val="black"/>
                </a:solidFill>
                <a:latin typeface="Arial" panose="020B0604020202020204" pitchFamily="34" charset="0"/>
                <a:cs typeface="Arial" panose="020B0604020202020204" pitchFamily="34" charset="0"/>
              </a:rPr>
              <a:t>The Bill replaces the expression of the ‘‘Minister of Water Affairs and Forestry’’ with the Minister responsible for water affairs.</a:t>
            </a:r>
          </a:p>
          <a:p>
            <a:pPr algn="just" eaLnBrk="0" fontAlgn="base" hangingPunct="0">
              <a:lnSpc>
                <a:spcPct val="150000"/>
              </a:lnSpc>
              <a:spcAft>
                <a:spcPct val="0"/>
              </a:spcAft>
            </a:pPr>
            <a:r>
              <a:rPr lang="en-US" altLang="en-US" sz="1600" dirty="0">
                <a:solidFill>
                  <a:prstClr val="black"/>
                </a:solidFill>
                <a:latin typeface="Arial" panose="020B0604020202020204" pitchFamily="34" charset="0"/>
                <a:cs typeface="Arial" panose="020B0604020202020204" pitchFamily="34" charset="0"/>
              </a:rPr>
              <a:t>Schedule 3 provides for sources of waste and is read with the definition of ‘‘waste’’ contained in section 1 of the Act. Clause 81 repeals Schedule 3 in order to provide clarity as to what constitutes a waste. The revised definition of ‘‘waste’’ provides clarity on what is regarded as waste.</a:t>
            </a:r>
          </a:p>
          <a:p>
            <a:pPr marL="0" lvl="0" indent="0" algn="just" eaLnBrk="0" fontAlgn="base" hangingPunct="0">
              <a:lnSpc>
                <a:spcPct val="150000"/>
              </a:lnSpc>
              <a:spcAft>
                <a:spcPct val="0"/>
              </a:spcAft>
              <a:buNone/>
            </a:pPr>
            <a:endParaRPr lang="en-US" altLang="en-US" sz="1600" dirty="0">
              <a:solidFill>
                <a:prstClr val="black"/>
              </a:solidFill>
              <a:latin typeface="Arial" panose="020B0604020202020204" pitchFamily="34" charset="0"/>
              <a:cs typeface="Arial" panose="020B0604020202020204" pitchFamily="34" charset="0"/>
            </a:endParaRPr>
          </a:p>
          <a:p>
            <a:pPr marL="0" lvl="0" indent="0" algn="just" eaLnBrk="0" fontAlgn="base" hangingPunct="0">
              <a:lnSpc>
                <a:spcPct val="150000"/>
              </a:lnSpc>
              <a:spcAft>
                <a:spcPct val="0"/>
              </a:spcAft>
              <a:buNone/>
            </a:pPr>
            <a:endParaRPr lang="en-US" altLang="en-US" sz="1600" dirty="0">
              <a:solidFill>
                <a:prstClr val="black"/>
              </a:solidFill>
              <a:latin typeface="Arial" panose="020B0604020202020204" pitchFamily="34" charset="0"/>
              <a:cs typeface="Arial" panose="020B0604020202020204" pitchFamily="34" charset="0"/>
            </a:endParaRPr>
          </a:p>
          <a:p>
            <a:pPr marL="0" lvl="0" indent="0" algn="just" eaLnBrk="0" fontAlgn="base" hangingPunct="0">
              <a:lnSpc>
                <a:spcPct val="150000"/>
              </a:lnSpc>
              <a:spcAft>
                <a:spcPct val="0"/>
              </a:spcAft>
              <a:buNone/>
            </a:pPr>
            <a:endParaRPr lang="en-ZA" altLang="en-US" sz="1600" b="1" dirty="0">
              <a:solidFill>
                <a:prstClr val="black"/>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24</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24</a:t>
            </a:fld>
            <a:endParaRPr lang="en-US"/>
          </a:p>
        </p:txBody>
      </p:sp>
    </p:spTree>
    <p:extLst>
      <p:ext uri="{BB962C8B-B14F-4D97-AF65-F5344CB8AC3E}">
        <p14:creationId xmlns:p14="http://schemas.microsoft.com/office/powerpoint/2010/main" val="30525347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pPr>
            <a:r>
              <a:rPr lang="en-ZA" altLang="en-US" sz="1800" b="1" u="sng" dirty="0">
                <a:solidFill>
                  <a:prstClr val="black"/>
                </a:solidFill>
                <a:latin typeface="Arial" panose="020B0604020202020204" pitchFamily="34" charset="0"/>
                <a:ea typeface="+mn-ea"/>
                <a:cs typeface="Arial" panose="020B0604020202020204" pitchFamily="34" charset="0"/>
              </a:rPr>
              <a:t>Amendments to the National Environmental Management Amendment Act, 2008 (NEMA)</a:t>
            </a:r>
            <a:endParaRPr lang="en-US" sz="1800" dirty="0"/>
          </a:p>
        </p:txBody>
      </p:sp>
      <p:sp>
        <p:nvSpPr>
          <p:cNvPr id="3" name="Content Placeholder 2"/>
          <p:cNvSpPr>
            <a:spLocks noGrp="1"/>
          </p:cNvSpPr>
          <p:nvPr>
            <p:ph idx="1"/>
          </p:nvPr>
        </p:nvSpPr>
        <p:spPr>
          <a:xfrm>
            <a:off x="457200" y="1600201"/>
            <a:ext cx="8229600" cy="4227944"/>
          </a:xfrm>
        </p:spPr>
        <p:txBody>
          <a:bodyPr>
            <a:normAutofit/>
          </a:bodyPr>
          <a:lstStyle/>
          <a:p>
            <a:pPr marL="0" lvl="0" indent="0" algn="just" eaLnBrk="0" fontAlgn="base" hangingPunct="0">
              <a:lnSpc>
                <a:spcPct val="150000"/>
              </a:lnSpc>
              <a:spcAft>
                <a:spcPct val="0"/>
              </a:spcAft>
              <a:buNone/>
            </a:pPr>
            <a:r>
              <a:rPr lang="en-ZA" altLang="en-US" sz="1600" dirty="0">
                <a:solidFill>
                  <a:prstClr val="black"/>
                </a:solidFill>
                <a:latin typeface="Arial" panose="020B0604020202020204" pitchFamily="34" charset="0"/>
                <a:cs typeface="Arial" panose="020B0604020202020204" pitchFamily="34" charset="0"/>
              </a:rPr>
              <a:t>It appears that there is legal uncertainty whether an environmental management plan or environmental management programme approved and issued in terms of the Mineral and Petroleum Resources Development Act, prior to the implementation of the One Environmental System on 8 December 2014, is deemed an environmental authorisation under the National Environmental Management Act, 1998. The Bill amends clause 12 of the NEMA Amendment Act, 2008 to provide legal clarity that an environmental management plan or programme applied for and approved in terms of the Mineral and Petroleum Resources Development Act, 2002, on or before 8 December 2014, is deemed to have been approved and issued in terms of National Environmental Management Act, 1998. </a:t>
            </a:r>
            <a:endParaRPr lang="en-ZA" altLang="en-US" sz="1600" b="1" dirty="0">
              <a:solidFill>
                <a:prstClr val="black"/>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25</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25</a:t>
            </a:fld>
            <a:endParaRPr lang="en-US"/>
          </a:p>
        </p:txBody>
      </p:sp>
    </p:spTree>
    <p:extLst>
      <p:ext uri="{BB962C8B-B14F-4D97-AF65-F5344CB8AC3E}">
        <p14:creationId xmlns:p14="http://schemas.microsoft.com/office/powerpoint/2010/main" val="2423491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pPr>
            <a:r>
              <a:rPr lang="en-US" altLang="en-US" sz="1800" b="1" u="sng" dirty="0">
                <a:solidFill>
                  <a:srgbClr val="000000"/>
                </a:solidFill>
                <a:latin typeface="Arial" panose="020B0604020202020204" pitchFamily="34" charset="0"/>
                <a:ea typeface="+mn-ea"/>
                <a:cs typeface="Arial" panose="020B0604020202020204" pitchFamily="34" charset="0"/>
              </a:rPr>
              <a:t>Amendments to the National Environmental Management Amendment Act, 2008 (NEMA) (continued)</a:t>
            </a:r>
            <a:endParaRPr lang="en-US" sz="1800" dirty="0"/>
          </a:p>
        </p:txBody>
      </p:sp>
      <p:sp>
        <p:nvSpPr>
          <p:cNvPr id="3" name="Content Placeholder 2"/>
          <p:cNvSpPr>
            <a:spLocks noGrp="1"/>
          </p:cNvSpPr>
          <p:nvPr>
            <p:ph idx="1"/>
          </p:nvPr>
        </p:nvSpPr>
        <p:spPr>
          <a:xfrm>
            <a:off x="457200" y="1600201"/>
            <a:ext cx="8229600" cy="4227944"/>
          </a:xfrm>
        </p:spPr>
        <p:txBody>
          <a:bodyPr>
            <a:normAutofit fontScale="92500" lnSpcReduction="10000"/>
          </a:bodyPr>
          <a:lstStyle/>
          <a:p>
            <a:pPr marL="0" lvl="0" indent="0" algn="just" eaLnBrk="0" fontAlgn="base" hangingPunct="0">
              <a:lnSpc>
                <a:spcPct val="150000"/>
              </a:lnSpc>
              <a:spcAft>
                <a:spcPct val="0"/>
              </a:spcAft>
              <a:buNone/>
            </a:pPr>
            <a:r>
              <a:rPr lang="en-ZA" altLang="en-US" sz="1700" dirty="0">
                <a:solidFill>
                  <a:srgbClr val="000000"/>
                </a:solidFill>
                <a:latin typeface="Arial" panose="020B0604020202020204" pitchFamily="34" charset="0"/>
                <a:cs typeface="Arial" panose="020B0604020202020204" pitchFamily="34" charset="0"/>
              </a:rPr>
              <a:t>The Bill provides clarity that if an EA or WML was required for activities related to mining activities before 8/12/2014 and obtained prior to commencement of such mining activities, or if an MPRDA right or permit was required prior to 8/12/2014 and was obtained prior to commencement thereof, such EA, WML or mining right/permit is deemed as fulfilment of the requirements of NEMA and NEMWA. However, if an EA or WML was required, but not obtained or refused, this will not be regarded as having fulfilled the necessary requirements. The Bill further provides that the Minister responsible for mineral resources may direct an MPRDA right/permit holder to upgrade the environmental management plan or programme if operations are likely to result in unacceptable pollution, ecological degradation or environmental damage. The Bill also enables the Minister to issue an environmental authorisation once the deficiencies have been rectified.</a:t>
            </a:r>
            <a:endParaRPr lang="en-ZA" altLang="en-US" sz="1700" b="1" dirty="0">
              <a:solidFill>
                <a:srgbClr val="000000"/>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26</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26</a:t>
            </a:fld>
            <a:endParaRPr lang="en-US"/>
          </a:p>
        </p:txBody>
      </p:sp>
    </p:spTree>
    <p:extLst>
      <p:ext uri="{BB962C8B-B14F-4D97-AF65-F5344CB8AC3E}">
        <p14:creationId xmlns:p14="http://schemas.microsoft.com/office/powerpoint/2010/main" val="3586788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pPr>
            <a:r>
              <a:rPr lang="en-US" altLang="en-US" sz="1800" b="1" u="sng" dirty="0">
                <a:solidFill>
                  <a:prstClr val="black"/>
                </a:solidFill>
                <a:latin typeface="Arial" panose="020B0604020202020204" pitchFamily="34" charset="0"/>
                <a:ea typeface="+mn-ea"/>
                <a:cs typeface="Arial" panose="020B0604020202020204" pitchFamily="34" charset="0"/>
              </a:rPr>
              <a:t>Amendments to the National Environmental Management Amendment Act, 2008 (NEMA) (continued)</a:t>
            </a:r>
            <a:endParaRPr lang="en-US" sz="1800" dirty="0"/>
          </a:p>
        </p:txBody>
      </p:sp>
      <p:sp>
        <p:nvSpPr>
          <p:cNvPr id="3" name="Content Placeholder 2"/>
          <p:cNvSpPr>
            <a:spLocks noGrp="1"/>
          </p:cNvSpPr>
          <p:nvPr>
            <p:ph idx="1"/>
          </p:nvPr>
        </p:nvSpPr>
        <p:spPr>
          <a:xfrm>
            <a:off x="457200" y="1600201"/>
            <a:ext cx="8229600" cy="4227944"/>
          </a:xfrm>
        </p:spPr>
        <p:txBody>
          <a:bodyPr>
            <a:normAutofit fontScale="77500" lnSpcReduction="20000"/>
          </a:bodyPr>
          <a:lstStyle/>
          <a:p>
            <a:pPr algn="just" eaLnBrk="0" fontAlgn="base" hangingPunct="0">
              <a:lnSpc>
                <a:spcPct val="150000"/>
              </a:lnSpc>
              <a:spcAft>
                <a:spcPct val="0"/>
              </a:spcAft>
            </a:pPr>
            <a:r>
              <a:rPr lang="en-ZA" altLang="en-US" sz="2400" dirty="0">
                <a:solidFill>
                  <a:prstClr val="black"/>
                </a:solidFill>
                <a:latin typeface="Arial" panose="020B0604020202020204" pitchFamily="34" charset="0"/>
                <a:cs typeface="Arial" panose="020B0604020202020204" pitchFamily="34" charset="0"/>
              </a:rPr>
              <a:t>The Bill provides for transitional provisions regarding residue stockpiles and residue deposit approvals issued in terms of the NEMWA. </a:t>
            </a:r>
          </a:p>
          <a:p>
            <a:pPr algn="just" eaLnBrk="0" fontAlgn="base" hangingPunct="0">
              <a:lnSpc>
                <a:spcPct val="150000"/>
              </a:lnSpc>
              <a:spcAft>
                <a:spcPct val="0"/>
              </a:spcAft>
            </a:pPr>
            <a:r>
              <a:rPr lang="en-ZA" altLang="en-US" sz="2400" dirty="0">
                <a:solidFill>
                  <a:prstClr val="black"/>
                </a:solidFill>
                <a:latin typeface="Arial" panose="020B0604020202020204" pitchFamily="34" charset="0"/>
                <a:cs typeface="Arial" panose="020B0604020202020204" pitchFamily="34" charset="0"/>
              </a:rPr>
              <a:t>It provides for clarity that the residue stockpiles and residue deposit approvals or waste management licences issued in terms of the NEMWA, remain valid until they lapse or are replaced under the NEMA.</a:t>
            </a:r>
          </a:p>
          <a:p>
            <a:pPr eaLnBrk="0" fontAlgn="base" hangingPunct="0">
              <a:lnSpc>
                <a:spcPct val="150000"/>
              </a:lnSpc>
              <a:spcAft>
                <a:spcPct val="0"/>
              </a:spcAft>
            </a:pPr>
            <a:r>
              <a:rPr lang="en-ZA" altLang="en-US" sz="2400" dirty="0">
                <a:solidFill>
                  <a:prstClr val="black"/>
                </a:solidFill>
                <a:latin typeface="Arial" panose="020B0604020202020204" pitchFamily="34" charset="0"/>
                <a:cs typeface="Arial" panose="020B0604020202020204" pitchFamily="34" charset="0"/>
              </a:rPr>
              <a:t>It further provides clarity that the regulations pertaining to the management and control of residue stockpiles and residue deposits developed under the NEMWA remain valid and are regarded as being developed under the NEMA.</a:t>
            </a:r>
            <a:endParaRPr lang="en-ZA" altLang="en-US" sz="2400" b="1" dirty="0">
              <a:solidFill>
                <a:srgbClr val="000000"/>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27</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27</a:t>
            </a:fld>
            <a:endParaRPr lang="en-US"/>
          </a:p>
        </p:txBody>
      </p:sp>
    </p:spTree>
    <p:extLst>
      <p:ext uri="{BB962C8B-B14F-4D97-AF65-F5344CB8AC3E}">
        <p14:creationId xmlns:p14="http://schemas.microsoft.com/office/powerpoint/2010/main" val="3710131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pPr>
            <a:r>
              <a:rPr lang="en-US" altLang="en-US" sz="1800" b="1" u="sng" dirty="0">
                <a:solidFill>
                  <a:prstClr val="black"/>
                </a:solidFill>
                <a:latin typeface="Arial" panose="020B0604020202020204" pitchFamily="34" charset="0"/>
                <a:ea typeface="+mn-ea"/>
                <a:cs typeface="Arial" panose="020B0604020202020204" pitchFamily="34" charset="0"/>
              </a:rPr>
              <a:t>Amendments to the National Environmental Management Amendment Act, 2008 (NEMA) (continued)</a:t>
            </a:r>
            <a:endParaRPr lang="en-US" sz="1800" dirty="0"/>
          </a:p>
        </p:txBody>
      </p:sp>
      <p:sp>
        <p:nvSpPr>
          <p:cNvPr id="3" name="Content Placeholder 2"/>
          <p:cNvSpPr>
            <a:spLocks noGrp="1"/>
          </p:cNvSpPr>
          <p:nvPr>
            <p:ph idx="1"/>
          </p:nvPr>
        </p:nvSpPr>
        <p:spPr>
          <a:xfrm>
            <a:off x="457200" y="1600201"/>
            <a:ext cx="8229600" cy="4227944"/>
          </a:xfrm>
        </p:spPr>
        <p:txBody>
          <a:bodyPr>
            <a:normAutofit fontScale="85000" lnSpcReduction="10000"/>
          </a:bodyPr>
          <a:lstStyle/>
          <a:p>
            <a:pPr algn="just" eaLnBrk="0" fontAlgn="base" hangingPunct="0">
              <a:lnSpc>
                <a:spcPct val="150000"/>
              </a:lnSpc>
              <a:spcAft>
                <a:spcPct val="0"/>
              </a:spcAft>
            </a:pPr>
            <a:r>
              <a:rPr lang="en-ZA" altLang="en-US" sz="2000" dirty="0">
                <a:solidFill>
                  <a:prstClr val="black"/>
                </a:solidFill>
                <a:latin typeface="Arial" panose="020B0604020202020204" pitchFamily="34" charset="0"/>
                <a:cs typeface="Arial" panose="020B0604020202020204" pitchFamily="34" charset="0"/>
              </a:rPr>
              <a:t>The Bill provides for transitional provisions for the Waste Management Bureau and clarifies that anything done by the Waste Management Bureau under the repealed Part 7A of the NEMWA remains valid until any subsequent new provisions override it.</a:t>
            </a:r>
          </a:p>
          <a:p>
            <a:pPr algn="just" eaLnBrk="0" fontAlgn="base" hangingPunct="0">
              <a:lnSpc>
                <a:spcPct val="150000"/>
              </a:lnSpc>
              <a:spcAft>
                <a:spcPct val="0"/>
              </a:spcAft>
            </a:pPr>
            <a:r>
              <a:rPr lang="en-US" altLang="en-US" sz="2000" dirty="0">
                <a:solidFill>
                  <a:srgbClr val="000000"/>
                </a:solidFill>
                <a:latin typeface="Arial" panose="020B0604020202020204" pitchFamily="34" charset="0"/>
                <a:cs typeface="Arial" panose="020B0604020202020204" pitchFamily="34" charset="0"/>
              </a:rPr>
              <a:t>The Bill further indicates that the Waste Management Bureau in place at the time of commencement of this Amendment Act remains in place until members of the Board are appointed in terms of the new section 34G of NEMWA. </a:t>
            </a:r>
          </a:p>
          <a:p>
            <a:pPr algn="just" eaLnBrk="0" fontAlgn="base" hangingPunct="0">
              <a:lnSpc>
                <a:spcPct val="150000"/>
              </a:lnSpc>
              <a:spcAft>
                <a:spcPct val="0"/>
              </a:spcAft>
            </a:pPr>
            <a:r>
              <a:rPr lang="en-US" altLang="en-US" sz="2000" dirty="0">
                <a:solidFill>
                  <a:srgbClr val="000000"/>
                </a:solidFill>
                <a:latin typeface="Arial" panose="020B0604020202020204" pitchFamily="34" charset="0"/>
                <a:cs typeface="Arial" panose="020B0604020202020204" pitchFamily="34" charset="0"/>
              </a:rPr>
              <a:t>The Bill further clarifies that the Minister may direct that employees or the CEO of the Waste Management Bureau at the time of the coming into effect of this Amendment Act, be absorbed into the new structure in their </a:t>
            </a:r>
            <a:r>
              <a:rPr lang="en-US" altLang="en-US" sz="2000">
                <a:solidFill>
                  <a:srgbClr val="000000"/>
                </a:solidFill>
                <a:latin typeface="Arial" panose="020B0604020202020204" pitchFamily="34" charset="0"/>
                <a:cs typeface="Arial" panose="020B0604020202020204" pitchFamily="34" charset="0"/>
              </a:rPr>
              <a:t>existing positions</a:t>
            </a:r>
            <a:r>
              <a:rPr lang="en-US" altLang="en-US" sz="2000" dirty="0">
                <a:solidFill>
                  <a:srgbClr val="000000"/>
                </a:solidFill>
                <a:latin typeface="Arial" panose="020B0604020202020204" pitchFamily="34" charset="0"/>
                <a:cs typeface="Arial" panose="020B0604020202020204" pitchFamily="34" charset="0"/>
              </a:rPr>
              <a:t>.</a:t>
            </a:r>
            <a:endParaRPr lang="en-ZA" altLang="en-US" sz="2000" dirty="0">
              <a:solidFill>
                <a:srgbClr val="000000"/>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28</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28</a:t>
            </a:fld>
            <a:endParaRPr lang="en-US"/>
          </a:p>
        </p:txBody>
      </p:sp>
    </p:spTree>
    <p:extLst>
      <p:ext uri="{BB962C8B-B14F-4D97-AF65-F5344CB8AC3E}">
        <p14:creationId xmlns:p14="http://schemas.microsoft.com/office/powerpoint/2010/main" val="5824666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1742" y="357113"/>
            <a:ext cx="8229600" cy="1143000"/>
          </a:xfrm>
        </p:spPr>
        <p:txBody>
          <a:bodyPr>
            <a:normAutofit/>
          </a:bodyPr>
          <a:lstStyle/>
          <a:p>
            <a:r>
              <a:rPr lang="en-US" sz="6500" b="1" dirty="0">
                <a:solidFill>
                  <a:srgbClr val="003500"/>
                </a:solidFill>
              </a:rPr>
              <a:t>THANK YOU!</a:t>
            </a:r>
          </a:p>
        </p:txBody>
      </p:sp>
      <p:sp>
        <p:nvSpPr>
          <p:cNvPr id="4" name="Content Placeholder 2"/>
          <p:cNvSpPr>
            <a:spLocks noGrp="1"/>
          </p:cNvSpPr>
          <p:nvPr>
            <p:ph idx="1"/>
          </p:nvPr>
        </p:nvSpPr>
        <p:spPr>
          <a:xfrm>
            <a:off x="638636" y="2853846"/>
            <a:ext cx="8229600" cy="2540180"/>
          </a:xfrm>
        </p:spPr>
        <p:txBody>
          <a:bodyPr>
            <a:normAutofit/>
          </a:bodyPr>
          <a:lstStyle/>
          <a:p>
            <a:pPr marL="0" indent="0">
              <a:buNone/>
            </a:pPr>
            <a:endParaRPr lang="en-US" sz="1500" dirty="0"/>
          </a:p>
        </p:txBody>
      </p:sp>
      <p:cxnSp>
        <p:nvCxnSpPr>
          <p:cNvPr id="6" name="Straight Connector 5"/>
          <p:cNvCxnSpPr/>
          <p:nvPr/>
        </p:nvCxnSpPr>
        <p:spPr>
          <a:xfrm>
            <a:off x="478333" y="2672269"/>
            <a:ext cx="0" cy="257329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11"/>
          </p:nvPr>
        </p:nvSpPr>
        <p:spPr/>
        <p:txBody>
          <a:bodyPr/>
          <a:lstStyle/>
          <a:p>
            <a:r>
              <a:rPr lang="en-US" dirty="0" smtClean="0"/>
              <a:t>29</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29</a:t>
            </a:fld>
            <a:endParaRPr lang="en-US"/>
          </a:p>
        </p:txBody>
      </p:sp>
    </p:spTree>
    <p:extLst>
      <p:ext uri="{BB962C8B-B14F-4D97-AF65-F5344CB8AC3E}">
        <p14:creationId xmlns:p14="http://schemas.microsoft.com/office/powerpoint/2010/main" val="2475058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defTabSz="914400" eaLnBrk="0" fontAlgn="base" hangingPunct="0">
              <a:lnSpc>
                <a:spcPct val="80000"/>
              </a:lnSpc>
              <a:spcBef>
                <a:spcPct val="20000"/>
              </a:spcBef>
              <a:spcAft>
                <a:spcPts val="1200"/>
              </a:spcAft>
            </a:pPr>
            <a:r>
              <a:rPr lang="en-US" altLang="en-US" sz="1900" b="1" dirty="0">
                <a:solidFill>
                  <a:srgbClr val="000000"/>
                </a:solidFill>
                <a:latin typeface="Arial" panose="020B0604020202020204" pitchFamily="34" charset="0"/>
                <a:ea typeface="+mn-ea"/>
                <a:cs typeface="Arial" panose="020B0604020202020204" pitchFamily="34" charset="0"/>
              </a:rPr>
              <a:t>NATIONAL ENVIRONMENTAL LAWS AMENDMENT BILL [B14D-2017]</a:t>
            </a:r>
            <a:endParaRPr lang="en-US" dirty="0"/>
          </a:p>
        </p:txBody>
      </p:sp>
      <p:sp>
        <p:nvSpPr>
          <p:cNvPr id="3" name="Content Placeholder 2"/>
          <p:cNvSpPr>
            <a:spLocks noGrp="1"/>
          </p:cNvSpPr>
          <p:nvPr>
            <p:ph idx="1"/>
          </p:nvPr>
        </p:nvSpPr>
        <p:spPr>
          <a:xfrm>
            <a:off x="457200" y="1792381"/>
            <a:ext cx="8229600" cy="3843585"/>
          </a:xfrm>
        </p:spPr>
        <p:txBody>
          <a:bodyPr>
            <a:normAutofit/>
          </a:bodyPr>
          <a:lstStyle/>
          <a:p>
            <a:pPr marL="273050" indent="-273050"/>
            <a:r>
              <a:rPr lang="en-ZA" sz="2000" dirty="0" smtClean="0">
                <a:latin typeface="Arial Narrow" panose="020B0606020202030204" pitchFamily="34" charset="0"/>
              </a:rPr>
              <a:t>The </a:t>
            </a:r>
            <a:r>
              <a:rPr lang="en-ZA" sz="2000" dirty="0">
                <a:latin typeface="Arial Narrow" panose="020B0606020202030204" pitchFamily="34" charset="0"/>
              </a:rPr>
              <a:t>National Environmental Management Act, 1998 (Act No. 17 of 1998) (NEMA) is the overarching umbrella legislation for environment in the country. Under this umbrella Act there are the specific environmental management Acts (SEMAs), which deal with specific aspects of the </a:t>
            </a:r>
            <a:r>
              <a:rPr lang="en-ZA" sz="2000" dirty="0" smtClean="0">
                <a:latin typeface="Arial Narrow" panose="020B0606020202030204" pitchFamily="34" charset="0"/>
              </a:rPr>
              <a:t>environment, namely air, biodiversity, coasts, protected areas and waste </a:t>
            </a:r>
            <a:r>
              <a:rPr lang="en-ZA" sz="2000" dirty="0">
                <a:latin typeface="Arial Narrow" panose="020B0606020202030204" pitchFamily="34" charset="0"/>
              </a:rPr>
              <a:t>in more detail</a:t>
            </a:r>
            <a:r>
              <a:rPr lang="en-ZA" sz="2000" dirty="0" smtClean="0">
                <a:latin typeface="Arial Narrow" panose="020B0606020202030204" pitchFamily="34" charset="0"/>
              </a:rPr>
              <a:t>.</a:t>
            </a:r>
          </a:p>
          <a:p>
            <a:pPr marL="273050" indent="-273050"/>
            <a:r>
              <a:rPr lang="en-US" sz="2000" dirty="0" smtClean="0">
                <a:latin typeface="Arial Narrow" panose="020B0606020202030204" pitchFamily="34" charset="0"/>
              </a:rPr>
              <a:t>NEMA is implemented by 11 competent authorities, DEFF, 9 provinces and the Department of Mineral Resources and Energy.</a:t>
            </a:r>
            <a:endParaRPr lang="en-ZA" sz="2000" dirty="0" smtClean="0">
              <a:latin typeface="Arial Narrow" panose="020B0606020202030204" pitchFamily="34" charset="0"/>
            </a:endParaRPr>
          </a:p>
          <a:p>
            <a:pPr>
              <a:lnSpc>
                <a:spcPct val="107000"/>
              </a:lnSpc>
              <a:spcAft>
                <a:spcPts val="0"/>
              </a:spcAft>
            </a:pPr>
            <a:r>
              <a:rPr lang="en-ZA" sz="2000" dirty="0">
                <a:latin typeface="Arial Narrow" panose="020B0606020202030204" pitchFamily="34" charset="0"/>
                <a:ea typeface="Calibri" panose="020F0502020204030204" pitchFamily="34" charset="0"/>
                <a:cs typeface="Times New Roman" panose="02020603050405020304" pitchFamily="18" charset="0"/>
              </a:rPr>
              <a:t>The National Environmental Laws Amendment Bill [B14-2017] </a:t>
            </a:r>
            <a:r>
              <a:rPr lang="en-ZA" sz="2000" dirty="0" smtClean="0">
                <a:latin typeface="Arial Narrow" panose="020B0606020202030204" pitchFamily="34" charset="0"/>
                <a:ea typeface="Calibri" panose="020F0502020204030204" pitchFamily="34" charset="0"/>
                <a:cs typeface="Times New Roman" panose="02020603050405020304" pitchFamily="18" charset="0"/>
              </a:rPr>
              <a:t>(NEMLA) was </a:t>
            </a:r>
            <a:r>
              <a:rPr lang="en-ZA" sz="2000" dirty="0">
                <a:latin typeface="Arial Narrow" panose="020B0606020202030204" pitchFamily="34" charset="0"/>
                <a:ea typeface="Calibri" panose="020F0502020204030204" pitchFamily="34" charset="0"/>
                <a:cs typeface="Times New Roman" panose="02020603050405020304" pitchFamily="18" charset="0"/>
              </a:rPr>
              <a:t>introduced to Parliament in May 2017. The D version of the Bill was passed by the National Assembly in November 2018. </a:t>
            </a:r>
            <a:r>
              <a:rPr lang="en-ZA" sz="2000" dirty="0" smtClean="0">
                <a:latin typeface="Arial Narrow" panose="020B0606020202030204" pitchFamily="34" charset="0"/>
                <a:ea typeface="Calibri" panose="020F0502020204030204" pitchFamily="34" charset="0"/>
                <a:cs typeface="Times New Roman" panose="02020603050405020304" pitchFamily="18" charset="0"/>
              </a:rPr>
              <a:t>The presentation summarises the D Version of the Bill.</a:t>
            </a:r>
            <a:endParaRPr lang="en-ZA" sz="2000" dirty="0">
              <a:latin typeface="Arial Narrow" panose="020B0606020202030204" pitchFamily="34" charset="0"/>
            </a:endParaRPr>
          </a:p>
        </p:txBody>
      </p:sp>
      <p:sp>
        <p:nvSpPr>
          <p:cNvPr id="4" name="Footer Placeholder 3"/>
          <p:cNvSpPr>
            <a:spLocks noGrp="1"/>
          </p:cNvSpPr>
          <p:nvPr>
            <p:ph type="ftr" sz="quarter" idx="11"/>
          </p:nvPr>
        </p:nvSpPr>
        <p:spPr/>
        <p:txBody>
          <a:bodyPr/>
          <a:lstStyle/>
          <a:p>
            <a:r>
              <a:rPr lang="en-US" dirty="0" smtClean="0"/>
              <a:t>3</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3</a:t>
            </a:fld>
            <a:endParaRPr lang="en-US"/>
          </a:p>
        </p:txBody>
      </p:sp>
    </p:spTree>
    <p:extLst>
      <p:ext uri="{BB962C8B-B14F-4D97-AF65-F5344CB8AC3E}">
        <p14:creationId xmlns:p14="http://schemas.microsoft.com/office/powerpoint/2010/main" val="3864827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defRPr/>
            </a:pPr>
            <a:r>
              <a:rPr lang="en-ZA" sz="1800" b="1" u="sng" dirty="0">
                <a:solidFill>
                  <a:prstClr val="black"/>
                </a:solidFill>
                <a:latin typeface="Arial" panose="020B0604020202020204" pitchFamily="34" charset="0"/>
                <a:ea typeface="+mn-ea"/>
                <a:cs typeface="Arial" panose="020B0604020202020204" pitchFamily="34" charset="0"/>
              </a:rPr>
              <a:t>Amendments to the National Environmental Management Act, 1998 (NEMA)</a:t>
            </a:r>
            <a:endParaRPr lang="en-US" sz="1800" u="sng" dirty="0"/>
          </a:p>
        </p:txBody>
      </p:sp>
      <p:sp>
        <p:nvSpPr>
          <p:cNvPr id="3" name="Content Placeholder 2"/>
          <p:cNvSpPr>
            <a:spLocks noGrp="1"/>
          </p:cNvSpPr>
          <p:nvPr>
            <p:ph idx="1"/>
          </p:nvPr>
        </p:nvSpPr>
        <p:spPr>
          <a:xfrm>
            <a:off x="457200" y="1417638"/>
            <a:ext cx="8229600" cy="4227944"/>
          </a:xfrm>
        </p:spPr>
        <p:txBody>
          <a:bodyPr>
            <a:normAutofit/>
          </a:bodyPr>
          <a:lstStyle/>
          <a:p>
            <a:pPr eaLnBrk="0" fontAlgn="base" hangingPunct="0">
              <a:spcAft>
                <a:spcPct val="0"/>
              </a:spcAft>
              <a:defRPr/>
            </a:pPr>
            <a:r>
              <a:rPr lang="en-ZA" sz="1500" dirty="0">
                <a:solidFill>
                  <a:prstClr val="black"/>
                </a:solidFill>
                <a:latin typeface="Arial" panose="020B0604020202020204" pitchFamily="34" charset="0"/>
                <a:cs typeface="Arial" panose="020B0604020202020204" pitchFamily="34" charset="0"/>
              </a:rPr>
              <a:t>Certain definitions are amended e.g. </a:t>
            </a:r>
            <a:r>
              <a:rPr lang="en-ZA" sz="1500" b="1" dirty="0">
                <a:solidFill>
                  <a:prstClr val="black"/>
                </a:solidFill>
                <a:latin typeface="Arial" panose="020B0604020202020204" pitchFamily="34" charset="0"/>
                <a:cs typeface="Arial" panose="020B0604020202020204" pitchFamily="34" charset="0"/>
              </a:rPr>
              <a:t>‘‘financial provision’’ </a:t>
            </a:r>
            <a:r>
              <a:rPr lang="en-ZA" sz="1500" dirty="0">
                <a:solidFill>
                  <a:prstClr val="black"/>
                </a:solidFill>
                <a:latin typeface="Arial" panose="020B0604020202020204" pitchFamily="34" charset="0"/>
                <a:cs typeface="Arial" panose="020B0604020202020204" pitchFamily="34" charset="0"/>
              </a:rPr>
              <a:t>while other definitions are inserted to support substantive provisions e.g. </a:t>
            </a:r>
            <a:r>
              <a:rPr lang="en-ZA" sz="1500" b="1" dirty="0">
                <a:solidFill>
                  <a:prstClr val="black"/>
                </a:solidFill>
                <a:latin typeface="Arial" panose="020B0604020202020204" pitchFamily="34" charset="0"/>
                <a:cs typeface="Arial" panose="020B0604020202020204" pitchFamily="34" charset="0"/>
              </a:rPr>
              <a:t>‘‘latent environmental impacts’’, ‘‘mitigate’’, rehabilitate’’, ‘‘remediate’’ and ‘‘residual environmental impacts’’ </a:t>
            </a:r>
            <a:r>
              <a:rPr lang="en-ZA" sz="1500" dirty="0">
                <a:solidFill>
                  <a:prstClr val="black"/>
                </a:solidFill>
                <a:latin typeface="Arial" panose="020B0604020202020204" pitchFamily="34" charset="0"/>
                <a:cs typeface="Arial" panose="020B0604020202020204" pitchFamily="34" charset="0"/>
              </a:rPr>
              <a:t>while other definitions are added as </a:t>
            </a:r>
            <a:r>
              <a:rPr lang="en-ZA" sz="1500" b="1" dirty="0">
                <a:solidFill>
                  <a:prstClr val="black"/>
                </a:solidFill>
                <a:latin typeface="Arial" panose="020B0604020202020204" pitchFamily="34" charset="0"/>
                <a:cs typeface="Arial" panose="020B0604020202020204" pitchFamily="34" charset="0"/>
              </a:rPr>
              <a:t>c</a:t>
            </a:r>
            <a:r>
              <a:rPr lang="en-ZA" sz="1500" dirty="0">
                <a:solidFill>
                  <a:prstClr val="black"/>
                </a:solidFill>
                <a:latin typeface="Arial" panose="020B0604020202020204" pitchFamily="34" charset="0"/>
                <a:cs typeface="Arial" panose="020B0604020202020204" pitchFamily="34" charset="0"/>
              </a:rPr>
              <a:t>onsequential amendments to support substantive provisions introduced in the Bill, e.g. </a:t>
            </a:r>
            <a:r>
              <a:rPr lang="en-ZA" sz="1500" b="1" dirty="0">
                <a:solidFill>
                  <a:prstClr val="black"/>
                </a:solidFill>
                <a:latin typeface="Arial" panose="020B0604020202020204" pitchFamily="34" charset="0"/>
                <a:cs typeface="Arial" panose="020B0604020202020204" pitchFamily="34" charset="0"/>
              </a:rPr>
              <a:t>‘‘municipal council’’, ‘‘municipality” </a:t>
            </a:r>
            <a:r>
              <a:rPr lang="en-ZA" sz="1500" dirty="0">
                <a:solidFill>
                  <a:prstClr val="black"/>
                </a:solidFill>
                <a:latin typeface="Arial" panose="020B0604020202020204" pitchFamily="34" charset="0"/>
                <a:cs typeface="Arial" panose="020B0604020202020204" pitchFamily="34" charset="0"/>
              </a:rPr>
              <a:t>and </a:t>
            </a:r>
            <a:r>
              <a:rPr lang="en-ZA" sz="1500" b="1" dirty="0">
                <a:solidFill>
                  <a:prstClr val="black"/>
                </a:solidFill>
                <a:latin typeface="Arial" panose="020B0604020202020204" pitchFamily="34" charset="0"/>
                <a:cs typeface="Arial" panose="020B0604020202020204" pitchFamily="34" charset="0"/>
              </a:rPr>
              <a:t>“municipal manager</a:t>
            </a:r>
            <a:r>
              <a:rPr lang="en-ZA" sz="1500" b="1" dirty="0" smtClean="0">
                <a:solidFill>
                  <a:prstClr val="black"/>
                </a:solidFill>
                <a:latin typeface="Arial" panose="020B0604020202020204" pitchFamily="34" charset="0"/>
                <a:cs typeface="Arial" panose="020B0604020202020204" pitchFamily="34" charset="0"/>
              </a:rPr>
              <a:t>”.</a:t>
            </a:r>
            <a:endParaRPr lang="en-ZA" sz="1500" b="1" dirty="0">
              <a:solidFill>
                <a:prstClr val="black"/>
              </a:solidFill>
              <a:latin typeface="Arial" panose="020B0604020202020204" pitchFamily="34" charset="0"/>
              <a:cs typeface="Arial" panose="020B0604020202020204" pitchFamily="34" charset="0"/>
            </a:endParaRPr>
          </a:p>
          <a:p>
            <a:pPr eaLnBrk="0" fontAlgn="base" hangingPunct="0">
              <a:spcAft>
                <a:spcPct val="0"/>
              </a:spcAft>
              <a:defRPr/>
            </a:pPr>
            <a:r>
              <a:rPr lang="en-US" sz="1500" dirty="0" smtClean="0">
                <a:solidFill>
                  <a:prstClr val="black"/>
                </a:solidFill>
                <a:latin typeface="Arial" panose="020B0604020202020204" pitchFamily="34" charset="0"/>
                <a:cs typeface="Arial" panose="020B0604020202020204" pitchFamily="34" charset="0"/>
              </a:rPr>
              <a:t>NEMA section 2 contains principles, which apply to all actions of organs of state that may significantly affect the environment. A </a:t>
            </a:r>
            <a:r>
              <a:rPr lang="en-US" sz="1500" dirty="0">
                <a:solidFill>
                  <a:prstClr val="black"/>
                </a:solidFill>
                <a:latin typeface="Arial" panose="020B0604020202020204" pitchFamily="34" charset="0"/>
                <a:cs typeface="Arial" panose="020B0604020202020204" pitchFamily="34" charset="0"/>
              </a:rPr>
              <a:t>principle is added namely that the environment sector must advance and </a:t>
            </a:r>
            <a:r>
              <a:rPr lang="en-US" sz="1500" b="1" dirty="0">
                <a:solidFill>
                  <a:prstClr val="black"/>
                </a:solidFill>
                <a:latin typeface="Arial" panose="020B0604020202020204" pitchFamily="34" charset="0"/>
                <a:cs typeface="Arial" panose="020B0604020202020204" pitchFamily="34" charset="0"/>
              </a:rPr>
              <a:t>promote</a:t>
            </a:r>
            <a:r>
              <a:rPr lang="en-US" sz="1500" dirty="0">
                <a:solidFill>
                  <a:prstClr val="black"/>
                </a:solidFill>
                <a:latin typeface="Arial" panose="020B0604020202020204" pitchFamily="34" charset="0"/>
                <a:cs typeface="Arial" panose="020B0604020202020204" pitchFamily="34" charset="0"/>
              </a:rPr>
              <a:t> the full </a:t>
            </a:r>
            <a:r>
              <a:rPr lang="en-US" sz="1500" b="1" dirty="0">
                <a:solidFill>
                  <a:prstClr val="black"/>
                </a:solidFill>
                <a:latin typeface="Arial" panose="020B0604020202020204" pitchFamily="34" charset="0"/>
                <a:cs typeface="Arial" panose="020B0604020202020204" pitchFamily="34" charset="0"/>
              </a:rPr>
              <a:t>participation of black </a:t>
            </a:r>
            <a:r>
              <a:rPr lang="en-US" sz="1500" b="1" dirty="0" smtClean="0">
                <a:solidFill>
                  <a:prstClr val="black"/>
                </a:solidFill>
                <a:latin typeface="Arial" panose="020B0604020202020204" pitchFamily="34" charset="0"/>
                <a:cs typeface="Arial" panose="020B0604020202020204" pitchFamily="34" charset="0"/>
              </a:rPr>
              <a:t>professionals.</a:t>
            </a:r>
          </a:p>
          <a:p>
            <a:pPr eaLnBrk="0" fontAlgn="base" hangingPunct="0">
              <a:spcAft>
                <a:spcPct val="0"/>
              </a:spcAft>
              <a:defRPr/>
            </a:pPr>
            <a:r>
              <a:rPr lang="en-US" sz="1500" dirty="0" smtClean="0">
                <a:solidFill>
                  <a:prstClr val="black"/>
                </a:solidFill>
                <a:latin typeface="Arial" panose="020B0604020202020204" pitchFamily="34" charset="0"/>
                <a:cs typeface="Arial" panose="020B0604020202020204" pitchFamily="34" charset="0"/>
              </a:rPr>
              <a:t>Section 24 of NEMA deals with </a:t>
            </a:r>
            <a:r>
              <a:rPr lang="en-US" sz="1500" b="1" dirty="0" smtClean="0">
                <a:solidFill>
                  <a:prstClr val="black"/>
                </a:solidFill>
                <a:latin typeface="Arial" panose="020B0604020202020204" pitchFamily="34" charset="0"/>
                <a:cs typeface="Arial" panose="020B0604020202020204" pitchFamily="34" charset="0"/>
              </a:rPr>
              <a:t>environmental </a:t>
            </a:r>
            <a:r>
              <a:rPr lang="en-US" sz="1500" b="1" dirty="0" err="1" smtClean="0">
                <a:solidFill>
                  <a:prstClr val="black"/>
                </a:solidFill>
                <a:latin typeface="Arial" panose="020B0604020202020204" pitchFamily="34" charset="0"/>
                <a:cs typeface="Arial" panose="020B0604020202020204" pitchFamily="34" charset="0"/>
              </a:rPr>
              <a:t>authorisations</a:t>
            </a:r>
            <a:r>
              <a:rPr lang="en-US" sz="1500" dirty="0" smtClean="0">
                <a:solidFill>
                  <a:prstClr val="black"/>
                </a:solidFill>
                <a:latin typeface="Arial" panose="020B0604020202020204" pitchFamily="34" charset="0"/>
                <a:cs typeface="Arial" panose="020B0604020202020204" pitchFamily="34" charset="0"/>
              </a:rPr>
              <a:t> and the instances where environmental </a:t>
            </a:r>
            <a:r>
              <a:rPr lang="en-US" sz="1500" dirty="0" err="1" smtClean="0">
                <a:solidFill>
                  <a:prstClr val="black"/>
                </a:solidFill>
                <a:latin typeface="Arial" panose="020B0604020202020204" pitchFamily="34" charset="0"/>
                <a:cs typeface="Arial" panose="020B0604020202020204" pitchFamily="34" charset="0"/>
              </a:rPr>
              <a:t>authorisations</a:t>
            </a:r>
            <a:r>
              <a:rPr lang="en-US" sz="1500" dirty="0" smtClean="0">
                <a:solidFill>
                  <a:prstClr val="black"/>
                </a:solidFill>
                <a:latin typeface="Arial" panose="020B0604020202020204" pitchFamily="34" charset="0"/>
                <a:cs typeface="Arial" panose="020B0604020202020204" pitchFamily="34" charset="0"/>
              </a:rPr>
              <a:t> are required. The section sets out who </a:t>
            </a:r>
            <a:r>
              <a:rPr lang="en-US" sz="1500" b="1" dirty="0" smtClean="0">
                <a:solidFill>
                  <a:prstClr val="black"/>
                </a:solidFill>
                <a:latin typeface="Arial" panose="020B0604020202020204" pitchFamily="34" charset="0"/>
                <a:cs typeface="Arial" panose="020B0604020202020204" pitchFamily="34" charset="0"/>
              </a:rPr>
              <a:t>the competent authority</a:t>
            </a:r>
            <a:r>
              <a:rPr lang="en-US" sz="1500" dirty="0" smtClean="0">
                <a:solidFill>
                  <a:prstClr val="black"/>
                </a:solidFill>
                <a:latin typeface="Arial" panose="020B0604020202020204" pitchFamily="34" charset="0"/>
                <a:cs typeface="Arial" panose="020B0604020202020204" pitchFamily="34" charset="0"/>
              </a:rPr>
              <a:t> is under certain circumstances and it makes provision for </a:t>
            </a:r>
            <a:r>
              <a:rPr lang="en-US" sz="1500" b="1" dirty="0" smtClean="0">
                <a:solidFill>
                  <a:prstClr val="black"/>
                </a:solidFill>
                <a:latin typeface="Arial" panose="020B0604020202020204" pitchFamily="34" charset="0"/>
                <a:cs typeface="Arial" panose="020B0604020202020204" pitchFamily="34" charset="0"/>
              </a:rPr>
              <a:t>environmental management instruments</a:t>
            </a:r>
            <a:r>
              <a:rPr lang="en-US" sz="1500" dirty="0" smtClean="0">
                <a:solidFill>
                  <a:prstClr val="black"/>
                </a:solidFill>
                <a:latin typeface="Arial" panose="020B0604020202020204" pitchFamily="34" charset="0"/>
                <a:cs typeface="Arial" panose="020B0604020202020204" pitchFamily="34" charset="0"/>
              </a:rPr>
              <a:t>, which either can replace the need for an environmental authorization or make it easier for an applicant to obtain one. The section makes provision for </a:t>
            </a:r>
            <a:r>
              <a:rPr lang="en-US" sz="1500" b="1" dirty="0" smtClean="0">
                <a:solidFill>
                  <a:prstClr val="black"/>
                </a:solidFill>
                <a:latin typeface="Arial" panose="020B0604020202020204" pitchFamily="34" charset="0"/>
                <a:cs typeface="Arial" panose="020B0604020202020204" pitchFamily="34" charset="0"/>
              </a:rPr>
              <a:t>prohibitions and restrictions</a:t>
            </a:r>
            <a:r>
              <a:rPr lang="en-US" sz="1500" dirty="0" smtClean="0">
                <a:solidFill>
                  <a:prstClr val="black"/>
                </a:solidFill>
                <a:latin typeface="Arial" panose="020B0604020202020204" pitchFamily="34" charset="0"/>
                <a:cs typeface="Arial" panose="020B0604020202020204" pitchFamily="34" charset="0"/>
              </a:rPr>
              <a:t>  in respect of the issuing of environmental authorizations for certain areas and empowers the Minister to make regulations.</a:t>
            </a:r>
            <a:endParaRPr lang="en-US" sz="1500" dirty="0">
              <a:solidFill>
                <a:prstClr val="black"/>
              </a:solidFill>
              <a:latin typeface="Arial" panose="020B0604020202020204" pitchFamily="34" charset="0"/>
              <a:cs typeface="Arial" panose="020B0604020202020204" pitchFamily="34" charset="0"/>
            </a:endParaRPr>
          </a:p>
          <a:p>
            <a:pPr lvl="1" eaLnBrk="0" fontAlgn="base" hangingPunct="0">
              <a:spcAft>
                <a:spcPct val="0"/>
              </a:spcAft>
              <a:defRPr/>
            </a:pPr>
            <a:endParaRPr lang="en-US" sz="1100" dirty="0">
              <a:solidFill>
                <a:prstClr val="black"/>
              </a:solidFill>
              <a:latin typeface="Arial" panose="020B0604020202020204" pitchFamily="34" charset="0"/>
              <a:cs typeface="Arial" panose="020B0604020202020204" pitchFamily="34" charset="0"/>
            </a:endParaRPr>
          </a:p>
          <a:p>
            <a:pPr lvl="1" eaLnBrk="0" fontAlgn="base" hangingPunct="0">
              <a:spcAft>
                <a:spcPct val="0"/>
              </a:spcAft>
              <a:defRPr/>
            </a:pPr>
            <a:endParaRPr lang="en-US" sz="1100" dirty="0">
              <a:solidFill>
                <a:prstClr val="black"/>
              </a:solidFill>
              <a:latin typeface="Arial" panose="020B0604020202020204" pitchFamily="34" charset="0"/>
              <a:cs typeface="Arial" panose="020B0604020202020204" pitchFamily="34" charset="0"/>
            </a:endParaRPr>
          </a:p>
          <a:p>
            <a:pPr eaLnBrk="0" fontAlgn="base" hangingPunct="0">
              <a:spcAft>
                <a:spcPct val="0"/>
              </a:spcAft>
              <a:defRPr/>
            </a:pPr>
            <a:endParaRPr lang="en-US" sz="1500" dirty="0">
              <a:solidFill>
                <a:prstClr val="black"/>
              </a:solidFill>
              <a:latin typeface="Arial" panose="020B0604020202020204" pitchFamily="34" charset="0"/>
              <a:cs typeface="Arial" panose="020B0604020202020204" pitchFamily="34" charset="0"/>
            </a:endParaRPr>
          </a:p>
          <a:p>
            <a:pPr eaLnBrk="0" fontAlgn="base" hangingPunct="0">
              <a:spcAft>
                <a:spcPct val="0"/>
              </a:spcAft>
              <a:defRPr/>
            </a:pPr>
            <a:endParaRPr lang="en-US" sz="1500" dirty="0">
              <a:solidFill>
                <a:prstClr val="black"/>
              </a:solidFill>
              <a:latin typeface="Arial" panose="020B0604020202020204" pitchFamily="34" charset="0"/>
              <a:cs typeface="Arial" panose="020B0604020202020204" pitchFamily="34" charset="0"/>
            </a:endParaRPr>
          </a:p>
          <a:p>
            <a:pPr eaLnBrk="0" fontAlgn="base" hangingPunct="0">
              <a:spcAft>
                <a:spcPct val="0"/>
              </a:spcAft>
              <a:defRPr/>
            </a:pPr>
            <a:endParaRPr lang="en-US" sz="1500" dirty="0">
              <a:solidFill>
                <a:prstClr val="black"/>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4</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4</a:t>
            </a:fld>
            <a:endParaRPr lang="en-US"/>
          </a:p>
        </p:txBody>
      </p:sp>
    </p:spTree>
    <p:extLst>
      <p:ext uri="{BB962C8B-B14F-4D97-AF65-F5344CB8AC3E}">
        <p14:creationId xmlns:p14="http://schemas.microsoft.com/office/powerpoint/2010/main" val="379322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defRPr/>
            </a:pPr>
            <a:r>
              <a:rPr lang="en-ZA" sz="1800" b="1" u="sng" dirty="0">
                <a:solidFill>
                  <a:prstClr val="black"/>
                </a:solidFill>
                <a:latin typeface="Arial" panose="020B0604020202020204" pitchFamily="34" charset="0"/>
                <a:ea typeface="+mn-ea"/>
                <a:cs typeface="Arial" panose="020B0604020202020204" pitchFamily="34" charset="0"/>
              </a:rPr>
              <a:t>Amendments to the National Environmental Management Act, 1998 (NEMA)</a:t>
            </a:r>
            <a:endParaRPr lang="en-US" sz="1800" u="sng" dirty="0"/>
          </a:p>
        </p:txBody>
      </p:sp>
      <p:sp>
        <p:nvSpPr>
          <p:cNvPr id="3" name="Content Placeholder 2"/>
          <p:cNvSpPr>
            <a:spLocks noGrp="1"/>
          </p:cNvSpPr>
          <p:nvPr>
            <p:ph idx="1"/>
          </p:nvPr>
        </p:nvSpPr>
        <p:spPr>
          <a:xfrm>
            <a:off x="457200" y="1417638"/>
            <a:ext cx="8229600" cy="4227944"/>
          </a:xfrm>
        </p:spPr>
        <p:txBody>
          <a:bodyPr>
            <a:normAutofit/>
          </a:bodyPr>
          <a:lstStyle/>
          <a:p>
            <a:pPr lvl="1" eaLnBrk="0" fontAlgn="base" hangingPunct="0">
              <a:spcAft>
                <a:spcPct val="0"/>
              </a:spcAft>
              <a:defRPr/>
            </a:pPr>
            <a:endParaRPr lang="en-US" sz="1100" dirty="0">
              <a:solidFill>
                <a:prstClr val="black"/>
              </a:solidFill>
              <a:latin typeface="Arial" panose="020B0604020202020204" pitchFamily="34" charset="0"/>
              <a:cs typeface="Arial" panose="020B0604020202020204" pitchFamily="34" charset="0"/>
            </a:endParaRPr>
          </a:p>
          <a:p>
            <a:pPr eaLnBrk="0" fontAlgn="base" hangingPunct="0">
              <a:spcAft>
                <a:spcPct val="0"/>
              </a:spcAft>
              <a:defRPr/>
            </a:pPr>
            <a:r>
              <a:rPr lang="en-US" sz="1600" dirty="0" smtClean="0">
                <a:solidFill>
                  <a:prstClr val="black"/>
                </a:solidFill>
                <a:latin typeface="Arial Narrow" panose="020B0606020202030204" pitchFamily="34" charset="0"/>
                <a:cs typeface="Arial" panose="020B0604020202020204" pitchFamily="34" charset="0"/>
              </a:rPr>
              <a:t>Clause 3 amends section 24 to -</a:t>
            </a:r>
            <a:endParaRPr lang="en-US" sz="1600" dirty="0">
              <a:solidFill>
                <a:prstClr val="black"/>
              </a:solidFill>
              <a:latin typeface="Arial Narrow" panose="020B0606020202030204" pitchFamily="34" charset="0"/>
              <a:cs typeface="Arial" panose="020B0604020202020204" pitchFamily="34" charset="0"/>
            </a:endParaRPr>
          </a:p>
          <a:p>
            <a:pPr lvl="1" eaLnBrk="0" fontAlgn="base" hangingPunct="0">
              <a:spcAft>
                <a:spcPct val="0"/>
              </a:spcAft>
              <a:defRPr/>
            </a:pPr>
            <a:r>
              <a:rPr lang="en-US" sz="1600" dirty="0" smtClean="0">
                <a:solidFill>
                  <a:prstClr val="black"/>
                </a:solidFill>
                <a:latin typeface="Arial Narrow" panose="020B0606020202030204" pitchFamily="34" charset="0"/>
                <a:cs typeface="Arial" panose="020B0604020202020204" pitchFamily="34" charset="0"/>
              </a:rPr>
              <a:t>Facilitate  </a:t>
            </a:r>
            <a:r>
              <a:rPr lang="en-US" sz="1600" dirty="0">
                <a:solidFill>
                  <a:prstClr val="black"/>
                </a:solidFill>
                <a:latin typeface="Arial Narrow" panose="020B0606020202030204" pitchFamily="34" charset="0"/>
                <a:cs typeface="Arial" panose="020B0604020202020204" pitchFamily="34" charset="0"/>
              </a:rPr>
              <a:t>more flexibility in the use of environmental management </a:t>
            </a:r>
            <a:r>
              <a:rPr lang="en-US" sz="1600" dirty="0" smtClean="0">
                <a:solidFill>
                  <a:prstClr val="black"/>
                </a:solidFill>
                <a:latin typeface="Arial Narrow" panose="020B0606020202030204" pitchFamily="34" charset="0"/>
                <a:cs typeface="Arial" panose="020B0604020202020204" pitchFamily="34" charset="0"/>
              </a:rPr>
              <a:t>instruments.</a:t>
            </a:r>
            <a:endParaRPr lang="en-US" sz="1600" dirty="0">
              <a:solidFill>
                <a:prstClr val="black"/>
              </a:solidFill>
              <a:latin typeface="Arial Narrow" panose="020B0606020202030204" pitchFamily="34" charset="0"/>
              <a:cs typeface="Arial" panose="020B0604020202020204" pitchFamily="34" charset="0"/>
            </a:endParaRPr>
          </a:p>
          <a:p>
            <a:pPr lvl="1" eaLnBrk="0" fontAlgn="base" hangingPunct="0">
              <a:spcAft>
                <a:spcPct val="0"/>
              </a:spcAft>
              <a:defRPr/>
            </a:pPr>
            <a:r>
              <a:rPr lang="en-US" sz="1600" dirty="0">
                <a:solidFill>
                  <a:prstClr val="black"/>
                </a:solidFill>
                <a:latin typeface="Arial Narrow" panose="020B0606020202030204" pitchFamily="34" charset="0"/>
                <a:cs typeface="Arial" panose="020B0604020202020204" pitchFamily="34" charset="0"/>
              </a:rPr>
              <a:t>provide for conditions </a:t>
            </a:r>
            <a:r>
              <a:rPr lang="en-US" sz="1600" dirty="0" smtClean="0">
                <a:solidFill>
                  <a:prstClr val="black"/>
                </a:solidFill>
                <a:latin typeface="Arial Narrow" panose="020B0606020202030204" pitchFamily="34" charset="0"/>
                <a:cs typeface="Arial" panose="020B0604020202020204" pitchFamily="34" charset="0"/>
              </a:rPr>
              <a:t>and requirements to be included in the instruments.</a:t>
            </a:r>
          </a:p>
          <a:p>
            <a:pPr lvl="1" eaLnBrk="0" fontAlgn="base" hangingPunct="0">
              <a:spcAft>
                <a:spcPct val="0"/>
              </a:spcAft>
              <a:defRPr/>
            </a:pPr>
            <a:r>
              <a:rPr lang="en-US" sz="1600" dirty="0">
                <a:solidFill>
                  <a:prstClr val="black"/>
                </a:solidFill>
                <a:latin typeface="Arial Narrow" panose="020B0606020202030204" pitchFamily="34" charset="0"/>
                <a:cs typeface="Arial" panose="020B0604020202020204" pitchFamily="34" charset="0"/>
              </a:rPr>
              <a:t>p</a:t>
            </a:r>
            <a:r>
              <a:rPr lang="en-US" sz="1600" dirty="0" smtClean="0">
                <a:solidFill>
                  <a:prstClr val="black"/>
                </a:solidFill>
                <a:latin typeface="Arial Narrow" panose="020B0606020202030204" pitchFamily="34" charset="0"/>
                <a:cs typeface="Arial" panose="020B0604020202020204" pitchFamily="34" charset="0"/>
              </a:rPr>
              <a:t>rovide for a </a:t>
            </a:r>
            <a:r>
              <a:rPr lang="en-US" sz="1600" dirty="0">
                <a:solidFill>
                  <a:prstClr val="black"/>
                </a:solidFill>
                <a:latin typeface="Arial Narrow" panose="020B0606020202030204" pitchFamily="34" charset="0"/>
                <a:cs typeface="Arial" panose="020B0604020202020204" pitchFamily="34" charset="0"/>
              </a:rPr>
              <a:t>publicly available register be kept of all these adopted environmental management  </a:t>
            </a:r>
            <a:r>
              <a:rPr lang="en-US" sz="1600" dirty="0" smtClean="0">
                <a:solidFill>
                  <a:prstClr val="black"/>
                </a:solidFill>
                <a:latin typeface="Arial Narrow" panose="020B0606020202030204" pitchFamily="34" charset="0"/>
                <a:cs typeface="Arial" panose="020B0604020202020204" pitchFamily="34" charset="0"/>
              </a:rPr>
              <a:t>instruments.</a:t>
            </a:r>
            <a:endParaRPr lang="en-US" sz="1600" dirty="0">
              <a:solidFill>
                <a:prstClr val="black"/>
              </a:solidFill>
              <a:latin typeface="Arial Narrow" panose="020B0606020202030204" pitchFamily="34" charset="0"/>
              <a:cs typeface="Arial" panose="020B0604020202020204" pitchFamily="34" charset="0"/>
            </a:endParaRPr>
          </a:p>
          <a:p>
            <a:pPr lvl="1" eaLnBrk="0" fontAlgn="base" hangingPunct="0">
              <a:spcAft>
                <a:spcPct val="0"/>
              </a:spcAft>
              <a:defRPr/>
            </a:pPr>
            <a:r>
              <a:rPr lang="en-US" sz="1600" dirty="0">
                <a:solidFill>
                  <a:prstClr val="black"/>
                </a:solidFill>
                <a:latin typeface="Arial Narrow" panose="020B0606020202030204" pitchFamily="34" charset="0"/>
                <a:cs typeface="Arial" panose="020B0604020202020204" pitchFamily="34" charset="0"/>
              </a:rPr>
              <a:t>m</a:t>
            </a:r>
            <a:r>
              <a:rPr lang="en-US" sz="1600" dirty="0" smtClean="0">
                <a:solidFill>
                  <a:prstClr val="black"/>
                </a:solidFill>
                <a:latin typeface="Arial Narrow" panose="020B0606020202030204" pitchFamily="34" charset="0"/>
                <a:cs typeface="Arial" panose="020B0604020202020204" pitchFamily="34" charset="0"/>
              </a:rPr>
              <a:t>ake textual amendments to the prohibitions </a:t>
            </a:r>
            <a:r>
              <a:rPr lang="en-US" sz="1600" dirty="0">
                <a:solidFill>
                  <a:prstClr val="black"/>
                </a:solidFill>
                <a:latin typeface="Arial Narrow" panose="020B0606020202030204" pitchFamily="34" charset="0"/>
                <a:cs typeface="Arial" panose="020B0604020202020204" pitchFamily="34" charset="0"/>
              </a:rPr>
              <a:t>and </a:t>
            </a:r>
            <a:r>
              <a:rPr lang="en-US" sz="1600" dirty="0" smtClean="0">
                <a:solidFill>
                  <a:prstClr val="black"/>
                </a:solidFill>
                <a:latin typeface="Arial Narrow" panose="020B0606020202030204" pitchFamily="34" charset="0"/>
                <a:cs typeface="Arial" panose="020B0604020202020204" pitchFamily="34" charset="0"/>
              </a:rPr>
              <a:t>restrictions provision to provide clarity;</a:t>
            </a:r>
            <a:endParaRPr lang="en-US" sz="1600" dirty="0">
              <a:solidFill>
                <a:prstClr val="black"/>
              </a:solidFill>
              <a:latin typeface="Arial Narrow" panose="020B0606020202030204" pitchFamily="34" charset="0"/>
              <a:cs typeface="Arial" panose="020B0604020202020204" pitchFamily="34" charset="0"/>
            </a:endParaRPr>
          </a:p>
          <a:p>
            <a:pPr lvl="1" eaLnBrk="0" fontAlgn="base" hangingPunct="0">
              <a:spcAft>
                <a:spcPct val="0"/>
              </a:spcAft>
              <a:defRPr/>
            </a:pPr>
            <a:r>
              <a:rPr lang="en-US" sz="1600" dirty="0">
                <a:solidFill>
                  <a:prstClr val="black"/>
                </a:solidFill>
                <a:latin typeface="Arial Narrow" panose="020B0606020202030204" pitchFamily="34" charset="0"/>
                <a:cs typeface="Arial" panose="020B0604020202020204" pitchFamily="34" charset="0"/>
              </a:rPr>
              <a:t>clarify the competency of the Minister responsible for mineral resources; and</a:t>
            </a:r>
          </a:p>
          <a:p>
            <a:pPr lvl="1" eaLnBrk="0" fontAlgn="base" hangingPunct="0">
              <a:spcAft>
                <a:spcPct val="0"/>
              </a:spcAft>
              <a:defRPr/>
            </a:pPr>
            <a:r>
              <a:rPr lang="en-US" sz="1600" dirty="0">
                <a:solidFill>
                  <a:prstClr val="black"/>
                </a:solidFill>
                <a:latin typeface="Arial Narrow" panose="020B0606020202030204" pitchFamily="34" charset="0"/>
                <a:cs typeface="Arial" panose="020B0604020202020204" pitchFamily="34" charset="0"/>
              </a:rPr>
              <a:t>provide for the simultaneous submission of environmental </a:t>
            </a:r>
            <a:r>
              <a:rPr lang="en-US" sz="1600" dirty="0" err="1">
                <a:solidFill>
                  <a:prstClr val="black"/>
                </a:solidFill>
                <a:latin typeface="Arial Narrow" panose="020B0606020202030204" pitchFamily="34" charset="0"/>
                <a:cs typeface="Arial" panose="020B0604020202020204" pitchFamily="34" charset="0"/>
              </a:rPr>
              <a:t>authorisation</a:t>
            </a:r>
            <a:r>
              <a:rPr lang="en-US" sz="1600" dirty="0">
                <a:solidFill>
                  <a:prstClr val="black"/>
                </a:solidFill>
                <a:latin typeface="Arial Narrow" panose="020B0606020202030204" pitchFamily="34" charset="0"/>
                <a:cs typeface="Arial" panose="020B0604020202020204" pitchFamily="34" charset="0"/>
              </a:rPr>
              <a:t> applications and any other related </a:t>
            </a:r>
            <a:r>
              <a:rPr lang="en-US" sz="1600" dirty="0" err="1">
                <a:solidFill>
                  <a:prstClr val="black"/>
                </a:solidFill>
                <a:latin typeface="Arial Narrow" panose="020B0606020202030204" pitchFamily="34" charset="0"/>
                <a:cs typeface="Arial" panose="020B0604020202020204" pitchFamily="34" charset="0"/>
              </a:rPr>
              <a:t>licences</a:t>
            </a:r>
            <a:r>
              <a:rPr lang="en-US" sz="1600" dirty="0">
                <a:solidFill>
                  <a:prstClr val="black"/>
                </a:solidFill>
                <a:latin typeface="Arial Narrow" panose="020B0606020202030204" pitchFamily="34" charset="0"/>
                <a:cs typeface="Arial" panose="020B0604020202020204" pitchFamily="34" charset="0"/>
              </a:rPr>
              <a:t> or permits required under any of the </a:t>
            </a:r>
            <a:r>
              <a:rPr lang="en-US" sz="1600" dirty="0" smtClean="0">
                <a:solidFill>
                  <a:prstClr val="black"/>
                </a:solidFill>
                <a:latin typeface="Arial Narrow" panose="020B0606020202030204" pitchFamily="34" charset="0"/>
                <a:cs typeface="Arial" panose="020B0604020202020204" pitchFamily="34" charset="0"/>
              </a:rPr>
              <a:t>SEMAs. </a:t>
            </a:r>
            <a:r>
              <a:rPr lang="en-US" sz="1600" dirty="0">
                <a:solidFill>
                  <a:prstClr val="black"/>
                </a:solidFill>
                <a:latin typeface="Arial Narrow" panose="020B0606020202030204" pitchFamily="34" charset="0"/>
                <a:cs typeface="Arial" panose="020B0604020202020204" pitchFamily="34" charset="0"/>
              </a:rPr>
              <a:t>as well as integrated processes and decisions where </a:t>
            </a:r>
            <a:r>
              <a:rPr lang="en-US" sz="1600" dirty="0" smtClean="0">
                <a:solidFill>
                  <a:prstClr val="black"/>
                </a:solidFill>
                <a:latin typeface="Arial Narrow" panose="020B0606020202030204" pitchFamily="34" charset="0"/>
                <a:cs typeface="Arial" panose="020B0604020202020204" pitchFamily="34" charset="0"/>
              </a:rPr>
              <a:t>possible,.</a:t>
            </a:r>
          </a:p>
          <a:p>
            <a:pPr lvl="1" eaLnBrk="0" fontAlgn="base" hangingPunct="0">
              <a:spcAft>
                <a:spcPct val="0"/>
              </a:spcAft>
              <a:defRPr/>
            </a:pPr>
            <a:r>
              <a:rPr lang="en-US" sz="1600" dirty="0" smtClean="0">
                <a:solidFill>
                  <a:prstClr val="black"/>
                </a:solidFill>
                <a:latin typeface="Arial Narrow" panose="020B0606020202030204" pitchFamily="34" charset="0"/>
                <a:cs typeface="Arial" panose="020B0604020202020204" pitchFamily="34" charset="0"/>
              </a:rPr>
              <a:t>Provide for a requirement that an integrated </a:t>
            </a:r>
            <a:r>
              <a:rPr lang="en-US" sz="1600" dirty="0" err="1" smtClean="0">
                <a:solidFill>
                  <a:prstClr val="black"/>
                </a:solidFill>
                <a:latin typeface="Arial Narrow" panose="020B0606020202030204" pitchFamily="34" charset="0"/>
                <a:cs typeface="Arial" panose="020B0604020202020204" pitchFamily="34" charset="0"/>
              </a:rPr>
              <a:t>licence</a:t>
            </a:r>
            <a:r>
              <a:rPr lang="en-US" sz="1600" dirty="0" smtClean="0">
                <a:solidFill>
                  <a:prstClr val="black"/>
                </a:solidFill>
                <a:latin typeface="Arial Narrow" panose="020B0606020202030204" pitchFamily="34" charset="0"/>
                <a:cs typeface="Arial" panose="020B0604020202020204" pitchFamily="34" charset="0"/>
              </a:rPr>
              <a:t> must be issued, where the competent authority is the same in all instances.</a:t>
            </a:r>
          </a:p>
          <a:p>
            <a:pPr eaLnBrk="0" fontAlgn="base" hangingPunct="0">
              <a:spcAft>
                <a:spcPct val="0"/>
              </a:spcAft>
              <a:defRPr/>
            </a:pPr>
            <a:r>
              <a:rPr lang="en-US" sz="1600" dirty="0" smtClean="0">
                <a:solidFill>
                  <a:prstClr val="black"/>
                </a:solidFill>
                <a:latin typeface="Arial" panose="020B0604020202020204" pitchFamily="34" charset="0"/>
                <a:cs typeface="Arial" panose="020B0604020202020204" pitchFamily="34" charset="0"/>
              </a:rPr>
              <a:t>Section 24 G deals with the rectification and consequences with the commencement of an illegal activity (without an environmental authorization).</a:t>
            </a:r>
            <a:endParaRPr lang="en-US" sz="1600" dirty="0">
              <a:solidFill>
                <a:prstClr val="black"/>
              </a:solidFill>
              <a:latin typeface="Arial" panose="020B0604020202020204" pitchFamily="34" charset="0"/>
              <a:cs typeface="Arial" panose="020B0604020202020204" pitchFamily="34" charset="0"/>
            </a:endParaRPr>
          </a:p>
          <a:p>
            <a:pPr lvl="1" eaLnBrk="0" fontAlgn="base" hangingPunct="0">
              <a:spcAft>
                <a:spcPct val="0"/>
              </a:spcAft>
              <a:defRPr/>
            </a:pPr>
            <a:endParaRPr lang="en-US" sz="1100" dirty="0">
              <a:solidFill>
                <a:prstClr val="black"/>
              </a:solidFill>
              <a:latin typeface="Arial" panose="020B0604020202020204" pitchFamily="34" charset="0"/>
              <a:cs typeface="Arial" panose="020B0604020202020204" pitchFamily="34" charset="0"/>
            </a:endParaRPr>
          </a:p>
          <a:p>
            <a:pPr lvl="1" eaLnBrk="0" fontAlgn="base" hangingPunct="0">
              <a:spcAft>
                <a:spcPct val="0"/>
              </a:spcAft>
              <a:defRPr/>
            </a:pPr>
            <a:endParaRPr lang="en-US" sz="1100" dirty="0">
              <a:solidFill>
                <a:prstClr val="black"/>
              </a:solidFill>
              <a:latin typeface="Arial" panose="020B0604020202020204" pitchFamily="34" charset="0"/>
              <a:cs typeface="Arial" panose="020B0604020202020204" pitchFamily="34" charset="0"/>
            </a:endParaRPr>
          </a:p>
          <a:p>
            <a:pPr lvl="1" eaLnBrk="0" fontAlgn="base" hangingPunct="0">
              <a:spcAft>
                <a:spcPct val="0"/>
              </a:spcAft>
              <a:defRPr/>
            </a:pPr>
            <a:endParaRPr lang="en-US" sz="1100" dirty="0">
              <a:solidFill>
                <a:prstClr val="black"/>
              </a:solidFill>
              <a:latin typeface="Arial" panose="020B0604020202020204" pitchFamily="34" charset="0"/>
              <a:cs typeface="Arial" panose="020B0604020202020204" pitchFamily="34" charset="0"/>
            </a:endParaRPr>
          </a:p>
          <a:p>
            <a:pPr eaLnBrk="0" fontAlgn="base" hangingPunct="0">
              <a:spcAft>
                <a:spcPct val="0"/>
              </a:spcAft>
              <a:defRPr/>
            </a:pPr>
            <a:endParaRPr lang="en-US" sz="1500" dirty="0">
              <a:solidFill>
                <a:prstClr val="black"/>
              </a:solidFill>
              <a:latin typeface="Arial" panose="020B0604020202020204" pitchFamily="34" charset="0"/>
              <a:cs typeface="Arial" panose="020B0604020202020204" pitchFamily="34" charset="0"/>
            </a:endParaRPr>
          </a:p>
          <a:p>
            <a:pPr eaLnBrk="0" fontAlgn="base" hangingPunct="0">
              <a:spcAft>
                <a:spcPct val="0"/>
              </a:spcAft>
              <a:defRPr/>
            </a:pPr>
            <a:endParaRPr lang="en-US" sz="1500" dirty="0">
              <a:solidFill>
                <a:prstClr val="black"/>
              </a:solidFill>
              <a:latin typeface="Arial" panose="020B0604020202020204" pitchFamily="34" charset="0"/>
              <a:cs typeface="Arial" panose="020B0604020202020204" pitchFamily="34" charset="0"/>
            </a:endParaRPr>
          </a:p>
          <a:p>
            <a:pPr eaLnBrk="0" fontAlgn="base" hangingPunct="0">
              <a:spcAft>
                <a:spcPct val="0"/>
              </a:spcAft>
              <a:defRPr/>
            </a:pPr>
            <a:endParaRPr lang="en-US" sz="1500" dirty="0">
              <a:solidFill>
                <a:prstClr val="black"/>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5</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5</a:t>
            </a:fld>
            <a:endParaRPr lang="en-US"/>
          </a:p>
        </p:txBody>
      </p:sp>
    </p:spTree>
    <p:extLst>
      <p:ext uri="{BB962C8B-B14F-4D97-AF65-F5344CB8AC3E}">
        <p14:creationId xmlns:p14="http://schemas.microsoft.com/office/powerpoint/2010/main" val="2468320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defRPr/>
            </a:pPr>
            <a:r>
              <a:rPr lang="en-US" sz="1800" b="1" u="sng" dirty="0">
                <a:solidFill>
                  <a:prstClr val="black"/>
                </a:solidFill>
                <a:latin typeface="Arial" panose="020B0604020202020204" pitchFamily="34" charset="0"/>
                <a:ea typeface="+mn-ea"/>
                <a:cs typeface="Arial" panose="020B0604020202020204" pitchFamily="34" charset="0"/>
              </a:rPr>
              <a:t>Amendments to the National Environmental Management Act, 1998 (NEMA) (continued)</a:t>
            </a:r>
            <a:endParaRPr lang="en-US" sz="1800" dirty="0"/>
          </a:p>
        </p:txBody>
      </p:sp>
      <p:sp>
        <p:nvSpPr>
          <p:cNvPr id="3" name="Content Placeholder 2"/>
          <p:cNvSpPr>
            <a:spLocks noGrp="1"/>
          </p:cNvSpPr>
          <p:nvPr>
            <p:ph idx="1"/>
          </p:nvPr>
        </p:nvSpPr>
        <p:spPr>
          <a:xfrm>
            <a:off x="527900" y="1234911"/>
            <a:ext cx="8158899" cy="4562598"/>
          </a:xfrm>
        </p:spPr>
        <p:txBody>
          <a:bodyPr>
            <a:normAutofit fontScale="92500" lnSpcReduction="10000"/>
          </a:bodyPr>
          <a:lstStyle/>
          <a:p>
            <a:pPr lvl="0" algn="just" eaLnBrk="0" fontAlgn="base" hangingPunct="0">
              <a:lnSpc>
                <a:spcPct val="150000"/>
              </a:lnSpc>
              <a:spcAft>
                <a:spcPct val="0"/>
              </a:spcAft>
              <a:buFont typeface="Arial" panose="020B0604020202020204" pitchFamily="34" charset="0"/>
              <a:buChar char="•"/>
              <a:defRPr/>
            </a:pPr>
            <a:r>
              <a:rPr lang="en-ZA" sz="1500" dirty="0">
                <a:solidFill>
                  <a:prstClr val="black"/>
                </a:solidFill>
                <a:latin typeface="Arial" panose="020B0604020202020204" pitchFamily="34" charset="0"/>
                <a:cs typeface="Arial" panose="020B0604020202020204" pitchFamily="34" charset="0"/>
              </a:rPr>
              <a:t>Section 24G </a:t>
            </a:r>
            <a:r>
              <a:rPr lang="en-ZA" sz="1500" dirty="0" smtClean="0">
                <a:solidFill>
                  <a:prstClr val="black"/>
                </a:solidFill>
                <a:latin typeface="Arial" panose="020B0604020202020204" pitchFamily="34" charset="0"/>
                <a:cs typeface="Arial" panose="020B0604020202020204" pitchFamily="34" charset="0"/>
              </a:rPr>
              <a:t>(Clause 5) of </a:t>
            </a:r>
            <a:r>
              <a:rPr lang="en-ZA" sz="1500" dirty="0">
                <a:solidFill>
                  <a:prstClr val="black"/>
                </a:solidFill>
                <a:latin typeface="Arial" panose="020B0604020202020204" pitchFamily="34" charset="0"/>
                <a:cs typeface="Arial" panose="020B0604020202020204" pitchFamily="34" charset="0"/>
              </a:rPr>
              <a:t>the NEMA is amended to -  </a:t>
            </a:r>
          </a:p>
          <a:p>
            <a:pPr lvl="1" algn="just" eaLnBrk="0" fontAlgn="base" hangingPunct="0">
              <a:lnSpc>
                <a:spcPct val="150000"/>
              </a:lnSpc>
              <a:spcAft>
                <a:spcPct val="0"/>
              </a:spcAft>
              <a:buFont typeface="Arial" panose="020B0604020202020204" pitchFamily="34" charset="0"/>
              <a:buChar char="•"/>
              <a:defRPr/>
            </a:pPr>
            <a:r>
              <a:rPr lang="en-ZA" sz="1200" dirty="0">
                <a:solidFill>
                  <a:prstClr val="black"/>
                </a:solidFill>
                <a:latin typeface="Arial" panose="020B0604020202020204" pitchFamily="34" charset="0"/>
                <a:cs typeface="Arial" panose="020B0604020202020204" pitchFamily="34" charset="0"/>
              </a:rPr>
              <a:t>enable a person who has taken ownership or control of property (e.g. a bona fide purchaser) on which an unlawful structure or development has been built to have such structure, development or activity authorised; </a:t>
            </a:r>
          </a:p>
          <a:p>
            <a:pPr lvl="1" algn="just" eaLnBrk="0" fontAlgn="base" hangingPunct="0">
              <a:lnSpc>
                <a:spcPct val="150000"/>
              </a:lnSpc>
              <a:spcAft>
                <a:spcPct val="0"/>
              </a:spcAft>
              <a:buFont typeface="Arial" panose="020B0604020202020204" pitchFamily="34" charset="0"/>
              <a:buChar char="•"/>
              <a:defRPr/>
            </a:pPr>
            <a:r>
              <a:rPr lang="en-ZA" sz="1200" dirty="0">
                <a:solidFill>
                  <a:prstClr val="black"/>
                </a:solidFill>
                <a:latin typeface="Arial" panose="020B0604020202020204" pitchFamily="34" charset="0"/>
                <a:cs typeface="Arial" panose="020B0604020202020204" pitchFamily="34" charset="0"/>
              </a:rPr>
              <a:t>allow a successor in title or person in control of such land to lodge a section 24G application for such structure or development;</a:t>
            </a:r>
          </a:p>
          <a:p>
            <a:pPr lvl="1" algn="just" eaLnBrk="0" fontAlgn="base" hangingPunct="0">
              <a:lnSpc>
                <a:spcPct val="150000"/>
              </a:lnSpc>
              <a:spcAft>
                <a:spcPct val="0"/>
              </a:spcAft>
              <a:buFont typeface="Arial" panose="020B0604020202020204" pitchFamily="34" charset="0"/>
              <a:buChar char="•"/>
              <a:defRPr/>
            </a:pPr>
            <a:r>
              <a:rPr lang="en-ZA" sz="1200" dirty="0">
                <a:solidFill>
                  <a:prstClr val="black"/>
                </a:solidFill>
                <a:latin typeface="Arial" panose="020B0604020202020204" pitchFamily="34" charset="0"/>
                <a:cs typeface="Arial" panose="020B0604020202020204" pitchFamily="34" charset="0"/>
              </a:rPr>
              <a:t>make it mandatory for the Minister or MEC to direct an applicant to undertake certain actions; and</a:t>
            </a:r>
          </a:p>
          <a:p>
            <a:pPr lvl="1" algn="just" eaLnBrk="0" fontAlgn="base" hangingPunct="0">
              <a:lnSpc>
                <a:spcPct val="150000"/>
              </a:lnSpc>
              <a:spcAft>
                <a:spcPct val="0"/>
              </a:spcAft>
              <a:buFont typeface="Arial" panose="020B0604020202020204" pitchFamily="34" charset="0"/>
              <a:buChar char="•"/>
              <a:defRPr/>
            </a:pPr>
            <a:r>
              <a:rPr lang="en-ZA" sz="1200" dirty="0">
                <a:solidFill>
                  <a:prstClr val="black"/>
                </a:solidFill>
                <a:latin typeface="Arial" panose="020B0604020202020204" pitchFamily="34" charset="0"/>
                <a:cs typeface="Arial" panose="020B0604020202020204" pitchFamily="34" charset="0"/>
              </a:rPr>
              <a:t>increase the administrative fine from R5 million to a maximum of R10 million.</a:t>
            </a:r>
          </a:p>
          <a:p>
            <a:pPr algn="just" eaLnBrk="0" fontAlgn="base" hangingPunct="0">
              <a:lnSpc>
                <a:spcPct val="150000"/>
              </a:lnSpc>
              <a:spcAft>
                <a:spcPct val="0"/>
              </a:spcAft>
              <a:buFont typeface="Arial" panose="020B0604020202020204" pitchFamily="34" charset="0"/>
              <a:buChar char="•"/>
              <a:defRPr/>
            </a:pPr>
            <a:r>
              <a:rPr lang="en-ZA" sz="1500" dirty="0">
                <a:solidFill>
                  <a:prstClr val="black"/>
                </a:solidFill>
                <a:latin typeface="Arial" panose="020B0604020202020204" pitchFamily="34" charset="0"/>
                <a:cs typeface="Arial" panose="020B0604020202020204" pitchFamily="34" charset="0"/>
              </a:rPr>
              <a:t>Section </a:t>
            </a:r>
            <a:r>
              <a:rPr lang="en-ZA" sz="1500" dirty="0" smtClean="0">
                <a:solidFill>
                  <a:prstClr val="black"/>
                </a:solidFill>
                <a:latin typeface="Arial" panose="020B0604020202020204" pitchFamily="34" charset="0"/>
                <a:cs typeface="Arial" panose="020B0604020202020204" pitchFamily="34" charset="0"/>
              </a:rPr>
              <a:t>24N (Clause 6), which deals with environmental management programmes, currently contains the content requirement for these instruments in the Act.  The amendment </a:t>
            </a:r>
            <a:r>
              <a:rPr lang="en-ZA" sz="1500" dirty="0">
                <a:solidFill>
                  <a:prstClr val="black"/>
                </a:solidFill>
                <a:latin typeface="Arial" panose="020B0604020202020204" pitchFamily="34" charset="0"/>
                <a:cs typeface="Arial" panose="020B0604020202020204" pitchFamily="34" charset="0"/>
              </a:rPr>
              <a:t>allows that environmental management programme content </a:t>
            </a:r>
            <a:r>
              <a:rPr lang="en-ZA" sz="1500" dirty="0" smtClean="0">
                <a:solidFill>
                  <a:prstClr val="black"/>
                </a:solidFill>
                <a:latin typeface="Arial" panose="020B0604020202020204" pitchFamily="34" charset="0"/>
                <a:cs typeface="Arial" panose="020B0604020202020204" pitchFamily="34" charset="0"/>
              </a:rPr>
              <a:t>to be </a:t>
            </a:r>
            <a:r>
              <a:rPr lang="en-ZA" sz="1500" dirty="0">
                <a:solidFill>
                  <a:prstClr val="black"/>
                </a:solidFill>
                <a:latin typeface="Arial" panose="020B0604020202020204" pitchFamily="34" charset="0"/>
                <a:cs typeface="Arial" panose="020B0604020202020204" pitchFamily="34" charset="0"/>
              </a:rPr>
              <a:t>prescribed through Regulations.</a:t>
            </a:r>
          </a:p>
          <a:p>
            <a:pPr algn="just" eaLnBrk="0" fontAlgn="base" hangingPunct="0">
              <a:lnSpc>
                <a:spcPct val="150000"/>
              </a:lnSpc>
              <a:spcAft>
                <a:spcPct val="0"/>
              </a:spcAft>
              <a:buFont typeface="Arial" panose="020B0604020202020204" pitchFamily="34" charset="0"/>
              <a:buChar char="•"/>
              <a:defRPr/>
            </a:pPr>
            <a:r>
              <a:rPr lang="en-ZA" sz="1500" dirty="0">
                <a:solidFill>
                  <a:prstClr val="black"/>
                </a:solidFill>
                <a:latin typeface="Arial" panose="020B0604020202020204" pitchFamily="34" charset="0"/>
                <a:cs typeface="Arial" panose="020B0604020202020204" pitchFamily="34" charset="0"/>
              </a:rPr>
              <a:t>Section 24O </a:t>
            </a:r>
            <a:r>
              <a:rPr lang="en-ZA" sz="1500" dirty="0" smtClean="0">
                <a:solidFill>
                  <a:prstClr val="black"/>
                </a:solidFill>
                <a:latin typeface="Arial" panose="020B0604020202020204" pitchFamily="34" charset="0"/>
                <a:cs typeface="Arial" panose="020B0604020202020204" pitchFamily="34" charset="0"/>
              </a:rPr>
              <a:t>deals with the consideration of environmental authorisations and consultation requirements in this respect. Section 24O makes it mandatory for the Minister, The Minister of Mineral Resources and Energy and the MECs to consult affected State Departments.  The amendment in clause 7 </a:t>
            </a:r>
            <a:r>
              <a:rPr lang="en-US" sz="1500" dirty="0" smtClean="0">
                <a:solidFill>
                  <a:prstClr val="black"/>
                </a:solidFill>
                <a:latin typeface="Arial" panose="020B0604020202020204" pitchFamily="34" charset="0"/>
                <a:cs typeface="Arial" panose="020B0604020202020204" pitchFamily="34" charset="0"/>
              </a:rPr>
              <a:t>enables </a:t>
            </a:r>
            <a:r>
              <a:rPr lang="en-US" sz="1500" dirty="0">
                <a:solidFill>
                  <a:prstClr val="black"/>
                </a:solidFill>
                <a:latin typeface="Arial" panose="020B0604020202020204" pitchFamily="34" charset="0"/>
                <a:cs typeface="Arial" panose="020B0604020202020204" pitchFamily="34" charset="0"/>
              </a:rPr>
              <a:t>an environmental assessment practitioner to consult with State department during the environmental </a:t>
            </a:r>
            <a:r>
              <a:rPr lang="en-US" sz="1500" dirty="0" err="1">
                <a:solidFill>
                  <a:prstClr val="black"/>
                </a:solidFill>
                <a:latin typeface="Arial" panose="020B0604020202020204" pitchFamily="34" charset="0"/>
                <a:cs typeface="Arial" panose="020B0604020202020204" pitchFamily="34" charset="0"/>
              </a:rPr>
              <a:t>authorisation</a:t>
            </a:r>
            <a:r>
              <a:rPr lang="en-US" sz="1500" dirty="0">
                <a:solidFill>
                  <a:prstClr val="black"/>
                </a:solidFill>
                <a:latin typeface="Arial" panose="020B0604020202020204" pitchFamily="34" charset="0"/>
                <a:cs typeface="Arial" panose="020B0604020202020204" pitchFamily="34" charset="0"/>
              </a:rPr>
              <a:t> application process.</a:t>
            </a:r>
          </a:p>
          <a:p>
            <a:endParaRPr lang="en-US" dirty="0"/>
          </a:p>
        </p:txBody>
      </p:sp>
      <p:sp>
        <p:nvSpPr>
          <p:cNvPr id="4" name="Footer Placeholder 3"/>
          <p:cNvSpPr>
            <a:spLocks noGrp="1"/>
          </p:cNvSpPr>
          <p:nvPr>
            <p:ph type="ftr" sz="quarter" idx="11"/>
          </p:nvPr>
        </p:nvSpPr>
        <p:spPr/>
        <p:txBody>
          <a:bodyPr/>
          <a:lstStyle/>
          <a:p>
            <a:r>
              <a:rPr lang="en-US" dirty="0" smtClean="0"/>
              <a:t>6</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6</a:t>
            </a:fld>
            <a:endParaRPr lang="en-US"/>
          </a:p>
        </p:txBody>
      </p:sp>
    </p:spTree>
    <p:extLst>
      <p:ext uri="{BB962C8B-B14F-4D97-AF65-F5344CB8AC3E}">
        <p14:creationId xmlns:p14="http://schemas.microsoft.com/office/powerpoint/2010/main" val="242775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pPr>
            <a:r>
              <a:rPr lang="en-US" altLang="en-US" sz="1800" b="1" u="sng" dirty="0">
                <a:solidFill>
                  <a:prstClr val="black"/>
                </a:solidFill>
                <a:latin typeface="Arial" panose="020B0604020202020204" pitchFamily="34" charset="0"/>
                <a:ea typeface="+mn-ea"/>
                <a:cs typeface="Arial" panose="020B0604020202020204" pitchFamily="34" charset="0"/>
              </a:rPr>
              <a:t>Amendments to the National Environmental Management Act, 1998 (NEMA) (continued)</a:t>
            </a:r>
            <a:endParaRPr lang="en-US" sz="1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19433"/>
            <a:ext cx="8229600" cy="4678051"/>
          </a:xfrm>
        </p:spPr>
        <p:txBody>
          <a:bodyPr>
            <a:normAutofit fontScale="47500" lnSpcReduction="20000"/>
          </a:bodyPr>
          <a:lstStyle/>
          <a:p>
            <a:pPr algn="just" eaLnBrk="0" fontAlgn="base" hangingPunct="0">
              <a:lnSpc>
                <a:spcPct val="150000"/>
              </a:lnSpc>
              <a:spcAft>
                <a:spcPct val="0"/>
              </a:spcAft>
            </a:pPr>
            <a:r>
              <a:rPr lang="en-ZA" altLang="en-US" sz="2900" dirty="0">
                <a:solidFill>
                  <a:prstClr val="black"/>
                </a:solidFill>
                <a:latin typeface="Arial" panose="020B0604020202020204" pitchFamily="34" charset="0"/>
                <a:cs typeface="Arial" panose="020B0604020202020204" pitchFamily="34" charset="0"/>
              </a:rPr>
              <a:t>Section 24P deals with the financial provisioning required to undertake progressive rehabilitation, decommissioning, closure and post closure activities to ensure mitigation, remediation and rehabilitation of adverse environmental impacts, and the amendment enables the Minister or the </a:t>
            </a:r>
            <a:r>
              <a:rPr lang="en-ZA" altLang="en-US" sz="2900" dirty="0" smtClean="0">
                <a:solidFill>
                  <a:prstClr val="black"/>
                </a:solidFill>
                <a:latin typeface="Arial" panose="020B0604020202020204" pitchFamily="34" charset="0"/>
                <a:cs typeface="Arial" panose="020B0604020202020204" pitchFamily="34" charset="0"/>
              </a:rPr>
              <a:t>MEC </a:t>
            </a:r>
            <a:r>
              <a:rPr lang="en-ZA" altLang="en-US" sz="2900" dirty="0">
                <a:solidFill>
                  <a:prstClr val="black"/>
                </a:solidFill>
                <a:latin typeface="Arial" panose="020B0604020202020204" pitchFamily="34" charset="0"/>
                <a:cs typeface="Arial" panose="020B0604020202020204" pitchFamily="34" charset="0"/>
              </a:rPr>
              <a:t>to prescribe instances when financial provision is required for activities requiring environmental authorisation. </a:t>
            </a:r>
          </a:p>
          <a:p>
            <a:pPr algn="just" eaLnBrk="0" fontAlgn="base" hangingPunct="0">
              <a:lnSpc>
                <a:spcPct val="150000"/>
              </a:lnSpc>
              <a:spcAft>
                <a:spcPct val="0"/>
              </a:spcAft>
            </a:pPr>
            <a:r>
              <a:rPr lang="en-ZA" altLang="en-US" sz="2900" dirty="0">
                <a:solidFill>
                  <a:prstClr val="black"/>
                </a:solidFill>
                <a:latin typeface="Arial" panose="020B0604020202020204" pitchFamily="34" charset="0"/>
                <a:cs typeface="Arial" panose="020B0604020202020204" pitchFamily="34" charset="0"/>
              </a:rPr>
              <a:t>The financial provision must be determined before the Minister issues an environmental authorisation and an applicant, a holder of an environmental authorisation, a holder, holder of an old order right must provide financial provision for progressive rehabilitation, decommissioning, closure and post closure activities. The clause stipulates that the rehabilitation, remediation and mitigation measures must be undertaken annually as prescribed. The clause also sets out the financial provisioning vehicles to be used.</a:t>
            </a:r>
          </a:p>
          <a:p>
            <a:pPr algn="just" eaLnBrk="0" fontAlgn="base" hangingPunct="0">
              <a:lnSpc>
                <a:spcPct val="150000"/>
              </a:lnSpc>
              <a:spcAft>
                <a:spcPct val="0"/>
              </a:spcAft>
            </a:pPr>
            <a:r>
              <a:rPr lang="en-ZA" altLang="en-US" sz="2900" dirty="0">
                <a:solidFill>
                  <a:prstClr val="black"/>
                </a:solidFill>
                <a:latin typeface="Arial" panose="020B0604020202020204" pitchFamily="34" charset="0"/>
                <a:cs typeface="Arial" panose="020B0604020202020204" pitchFamily="34" charset="0"/>
              </a:rPr>
              <a:t> An</a:t>
            </a:r>
            <a:r>
              <a:rPr lang="en-US" altLang="en-US" sz="2900" dirty="0">
                <a:solidFill>
                  <a:prstClr val="black"/>
                </a:solidFill>
                <a:latin typeface="Arial" panose="020B0604020202020204" pitchFamily="34" charset="0"/>
                <a:cs typeface="Arial" panose="020B0604020202020204" pitchFamily="34" charset="0"/>
              </a:rPr>
              <a:t> independent party can be appointed if the Ministers or MEC are not satisfied with the determination or review of financial provision.</a:t>
            </a:r>
          </a:p>
          <a:p>
            <a:pPr algn="just" eaLnBrk="0" fontAlgn="base" hangingPunct="0">
              <a:lnSpc>
                <a:spcPct val="150000"/>
              </a:lnSpc>
              <a:spcAft>
                <a:spcPct val="0"/>
              </a:spcAft>
            </a:pPr>
            <a:r>
              <a:rPr lang="en-US" altLang="en-US" sz="2900" dirty="0">
                <a:solidFill>
                  <a:prstClr val="black"/>
                </a:solidFill>
                <a:latin typeface="Arial" panose="020B0604020202020204" pitchFamily="34" charset="0"/>
                <a:cs typeface="Arial" panose="020B0604020202020204" pitchFamily="34" charset="0"/>
              </a:rPr>
              <a:t>Respective Ministers or MECs may use any part of the financial provision to fund rehabilitation actions, if the holder of an environmental </a:t>
            </a:r>
            <a:r>
              <a:rPr lang="en-US" altLang="en-US" sz="2900" dirty="0" err="1">
                <a:solidFill>
                  <a:prstClr val="black"/>
                </a:solidFill>
                <a:latin typeface="Arial" panose="020B0604020202020204" pitchFamily="34" charset="0"/>
                <a:cs typeface="Arial" panose="020B0604020202020204" pitchFamily="34" charset="0"/>
              </a:rPr>
              <a:t>authorisation</a:t>
            </a:r>
            <a:r>
              <a:rPr lang="en-US" altLang="en-US" sz="2900" dirty="0">
                <a:solidFill>
                  <a:prstClr val="black"/>
                </a:solidFill>
                <a:latin typeface="Arial" panose="020B0604020202020204" pitchFamily="34" charset="0"/>
                <a:cs typeface="Arial" panose="020B0604020202020204" pitchFamily="34" charset="0"/>
              </a:rPr>
              <a:t>, holder, holder of an old or right fails to do so.</a:t>
            </a:r>
          </a:p>
          <a:p>
            <a:endParaRPr lang="en-US" dirty="0"/>
          </a:p>
        </p:txBody>
      </p:sp>
      <p:sp>
        <p:nvSpPr>
          <p:cNvPr id="4" name="Footer Placeholder 3"/>
          <p:cNvSpPr>
            <a:spLocks noGrp="1"/>
          </p:cNvSpPr>
          <p:nvPr>
            <p:ph type="ftr" sz="quarter" idx="11"/>
          </p:nvPr>
        </p:nvSpPr>
        <p:spPr/>
        <p:txBody>
          <a:bodyPr/>
          <a:lstStyle/>
          <a:p>
            <a:r>
              <a:rPr lang="en-US" dirty="0" smtClean="0"/>
              <a:t>7</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7</a:t>
            </a:fld>
            <a:endParaRPr lang="en-US"/>
          </a:p>
        </p:txBody>
      </p:sp>
    </p:spTree>
    <p:extLst>
      <p:ext uri="{BB962C8B-B14F-4D97-AF65-F5344CB8AC3E}">
        <p14:creationId xmlns:p14="http://schemas.microsoft.com/office/powerpoint/2010/main" val="4149108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pPr>
            <a:r>
              <a:rPr lang="en-US" altLang="en-US" sz="1800" b="1" u="sng" dirty="0">
                <a:solidFill>
                  <a:prstClr val="black"/>
                </a:solidFill>
                <a:latin typeface="Arial" panose="020B0604020202020204" pitchFamily="34" charset="0"/>
                <a:cs typeface="Arial" panose="020B0604020202020204" pitchFamily="34" charset="0"/>
              </a:rPr>
              <a:t>Amendments to the National Environmental Management Act, 1998 (NEMA) (continued)</a:t>
            </a:r>
            <a:r>
              <a:rPr lang="en-ZA" altLang="en-US" sz="1800" b="1" u="sng" dirty="0">
                <a:solidFill>
                  <a:prstClr val="black"/>
                </a:solidFill>
                <a:latin typeface="Arial" panose="020B0604020202020204" pitchFamily="34" charset="0"/>
                <a:ea typeface="+mn-ea"/>
                <a:cs typeface="Arial" panose="020B0604020202020204" pitchFamily="34" charset="0"/>
              </a:rPr>
              <a:t> </a:t>
            </a:r>
            <a:endParaRPr lang="en-US" sz="1800" dirty="0"/>
          </a:p>
        </p:txBody>
      </p:sp>
      <p:sp>
        <p:nvSpPr>
          <p:cNvPr id="3" name="Content Placeholder 2"/>
          <p:cNvSpPr>
            <a:spLocks noGrp="1"/>
          </p:cNvSpPr>
          <p:nvPr>
            <p:ph idx="1"/>
          </p:nvPr>
        </p:nvSpPr>
        <p:spPr>
          <a:xfrm>
            <a:off x="457200" y="1600201"/>
            <a:ext cx="8229600" cy="4227944"/>
          </a:xfrm>
        </p:spPr>
        <p:txBody>
          <a:bodyPr>
            <a:noAutofit/>
          </a:bodyPr>
          <a:lstStyle/>
          <a:p>
            <a:pPr marL="0" lvl="0" indent="0" algn="just" eaLnBrk="0" fontAlgn="base" hangingPunct="0">
              <a:spcAft>
                <a:spcPct val="0"/>
              </a:spcAft>
              <a:buNone/>
            </a:pPr>
            <a:r>
              <a:rPr lang="en-ZA" altLang="en-US" sz="1600" dirty="0">
                <a:solidFill>
                  <a:prstClr val="black"/>
                </a:solidFill>
                <a:latin typeface="Arial Narrow" panose="020B0606020202030204" pitchFamily="34" charset="0"/>
                <a:cs typeface="Arial" panose="020B0604020202020204" pitchFamily="34" charset="0"/>
              </a:rPr>
              <a:t>The Bill inserts a new section 24PA providing for financial provision for mining. </a:t>
            </a:r>
          </a:p>
          <a:p>
            <a:pPr algn="just" eaLnBrk="0" fontAlgn="base" hangingPunct="0">
              <a:spcAft>
                <a:spcPct val="0"/>
              </a:spcAft>
            </a:pPr>
            <a:r>
              <a:rPr lang="en-ZA" altLang="en-US" sz="1600" dirty="0">
                <a:solidFill>
                  <a:prstClr val="black"/>
                </a:solidFill>
                <a:latin typeface="Arial Narrow" panose="020B0606020202030204" pitchFamily="34" charset="0"/>
                <a:cs typeface="Arial" panose="020B0604020202020204" pitchFamily="34" charset="0"/>
              </a:rPr>
              <a:t>The clause requires a holder of an environmental authorisation relating to listed or specified activities for or directly related to mining activities, a holder or holder of an old order right - </a:t>
            </a:r>
          </a:p>
          <a:p>
            <a:pPr lvl="1" algn="just" eaLnBrk="0" fontAlgn="base" hangingPunct="0">
              <a:spcAft>
                <a:spcPct val="0"/>
              </a:spcAft>
            </a:pPr>
            <a:r>
              <a:rPr lang="en-ZA" altLang="en-US" sz="1600" dirty="0">
                <a:solidFill>
                  <a:prstClr val="black"/>
                </a:solidFill>
                <a:latin typeface="Arial Narrow" panose="020B0606020202030204" pitchFamily="34" charset="0"/>
                <a:cs typeface="Arial" panose="020B0604020202020204" pitchFamily="34" charset="0"/>
              </a:rPr>
              <a:t>to maintain and retain financial provision until a closure certificate is issued; to review their environmental liability and adjust their financial provision every three years; </a:t>
            </a:r>
          </a:p>
          <a:p>
            <a:pPr lvl="1" algn="just" eaLnBrk="0" fontAlgn="base" hangingPunct="0">
              <a:spcAft>
                <a:spcPct val="0"/>
              </a:spcAft>
            </a:pPr>
            <a:r>
              <a:rPr lang="en-ZA" altLang="en-US" sz="1600" dirty="0">
                <a:solidFill>
                  <a:prstClr val="black"/>
                </a:solidFill>
                <a:latin typeface="Arial Narrow" panose="020B0606020202030204" pitchFamily="34" charset="0"/>
                <a:cs typeface="Arial" panose="020B0604020202020204" pitchFamily="34" charset="0"/>
              </a:rPr>
              <a:t>to independently audit the financial provision and the basis on which it is determined every three years; </a:t>
            </a:r>
          </a:p>
          <a:p>
            <a:pPr lvl="1" algn="just" eaLnBrk="0" fontAlgn="base" hangingPunct="0">
              <a:spcAft>
                <a:spcPct val="0"/>
              </a:spcAft>
            </a:pPr>
            <a:r>
              <a:rPr lang="en-ZA" altLang="en-US" sz="1600" dirty="0">
                <a:solidFill>
                  <a:prstClr val="black"/>
                </a:solidFill>
                <a:latin typeface="Arial Narrow" panose="020B0606020202030204" pitchFamily="34" charset="0"/>
                <a:cs typeface="Arial" panose="020B0604020202020204" pitchFamily="34" charset="0"/>
              </a:rPr>
              <a:t>to submit to the Minister responsible for mineral resources the audit report every five years (or three years in the case a mining permit); </a:t>
            </a:r>
          </a:p>
          <a:p>
            <a:pPr lvl="1" algn="just" eaLnBrk="0" fontAlgn="base" hangingPunct="0">
              <a:spcAft>
                <a:spcPct val="0"/>
              </a:spcAft>
            </a:pPr>
            <a:r>
              <a:rPr lang="en-ZA" altLang="en-US" sz="1600" dirty="0">
                <a:solidFill>
                  <a:prstClr val="black"/>
                </a:solidFill>
                <a:latin typeface="Arial Narrow" panose="020B0606020202030204" pitchFamily="34" charset="0"/>
                <a:cs typeface="Arial" panose="020B0604020202020204" pitchFamily="34" charset="0"/>
              </a:rPr>
              <a:t>to publish the decision of the Minister responsible for mineral resources on the review of the financial provision publicly within five days of being notified of such review decision; and </a:t>
            </a:r>
          </a:p>
          <a:p>
            <a:pPr lvl="1" algn="just" eaLnBrk="0" fontAlgn="base" hangingPunct="0">
              <a:spcAft>
                <a:spcPct val="0"/>
              </a:spcAft>
            </a:pPr>
            <a:r>
              <a:rPr lang="en-ZA" altLang="en-US" sz="1600" dirty="0">
                <a:solidFill>
                  <a:prstClr val="black"/>
                </a:solidFill>
                <a:latin typeface="Arial Narrow" panose="020B0606020202030204" pitchFamily="34" charset="0"/>
                <a:cs typeface="Arial" panose="020B0604020202020204" pitchFamily="34" charset="0"/>
              </a:rPr>
              <a:t>to annually undertake measures to mitigate, rehabilitate and remediate. </a:t>
            </a:r>
          </a:p>
          <a:p>
            <a:r>
              <a:rPr lang="en-ZA" altLang="en-US" sz="1600" dirty="0">
                <a:solidFill>
                  <a:prstClr val="black"/>
                </a:solidFill>
                <a:latin typeface="Arial Narrow" panose="020B0606020202030204" pitchFamily="34" charset="0"/>
                <a:cs typeface="Arial" panose="020B0604020202020204" pitchFamily="34" charset="0"/>
              </a:rPr>
              <a:t>This clause also empowers the Minister responsible for mineral resources, in consultation with the Minister responsible for water affairs, to approve an annual drawdown of the financial provision </a:t>
            </a:r>
            <a:r>
              <a:rPr lang="en-ZA" sz="1600" dirty="0">
                <a:solidFill>
                  <a:srgbClr val="231F20"/>
                </a:solidFill>
                <a:latin typeface="Arial Narrow" panose="020B0606020202030204" pitchFamily="34" charset="0"/>
              </a:rPr>
              <a:t>to </a:t>
            </a:r>
            <a:r>
              <a:rPr lang="en-US" sz="1600" dirty="0">
                <a:solidFill>
                  <a:srgbClr val="231F20"/>
                </a:solidFill>
                <a:latin typeface="Arial Narrow" panose="020B0606020202030204" pitchFamily="34" charset="0"/>
              </a:rPr>
              <a:t>support final decommissioning and closure for a period not exceeding 10 years before the final decommissioning and closure</a:t>
            </a:r>
            <a:r>
              <a:rPr lang="en-ZA" sz="1600" dirty="0">
                <a:solidFill>
                  <a:prstClr val="black"/>
                </a:solidFill>
                <a:latin typeface="Arial Narrow" panose="020B0606020202030204" pitchFamily="34" charset="0"/>
                <a:cs typeface="Arial" panose="020B0604020202020204" pitchFamily="34" charset="0"/>
              </a:rPr>
              <a:t>.</a:t>
            </a:r>
            <a:r>
              <a:rPr lang="en-ZA" altLang="en-US" sz="1600" dirty="0">
                <a:solidFill>
                  <a:prstClr val="black"/>
                </a:solidFill>
                <a:latin typeface="Arial Narrow" panose="020B0606020202030204" pitchFamily="34" charset="0"/>
                <a:cs typeface="Arial" panose="020B0604020202020204" pitchFamily="34" charset="0"/>
              </a:rPr>
              <a:t> </a:t>
            </a:r>
            <a:endParaRPr lang="en-US" sz="1600" dirty="0">
              <a:latin typeface="Arial Narrow" panose="020B0606020202030204" pitchFamily="34" charset="0"/>
            </a:endParaRPr>
          </a:p>
        </p:txBody>
      </p:sp>
      <p:sp>
        <p:nvSpPr>
          <p:cNvPr id="4" name="Footer Placeholder 3"/>
          <p:cNvSpPr>
            <a:spLocks noGrp="1"/>
          </p:cNvSpPr>
          <p:nvPr>
            <p:ph type="ftr" sz="quarter" idx="11"/>
          </p:nvPr>
        </p:nvSpPr>
        <p:spPr/>
        <p:txBody>
          <a:bodyPr/>
          <a:lstStyle/>
          <a:p>
            <a:r>
              <a:rPr lang="en-US" dirty="0" smtClean="0"/>
              <a:t>8</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8</a:t>
            </a:fld>
            <a:endParaRPr lang="en-US"/>
          </a:p>
        </p:txBody>
      </p:sp>
    </p:spTree>
    <p:extLst>
      <p:ext uri="{BB962C8B-B14F-4D97-AF65-F5344CB8AC3E}">
        <p14:creationId xmlns:p14="http://schemas.microsoft.com/office/powerpoint/2010/main" val="798086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eaLnBrk="0" fontAlgn="base" hangingPunct="0">
              <a:spcBef>
                <a:spcPct val="20000"/>
              </a:spcBef>
              <a:spcAft>
                <a:spcPct val="0"/>
              </a:spcAft>
            </a:pPr>
            <a:r>
              <a:rPr lang="en-US" altLang="en-US" sz="1800" b="1" u="sng" dirty="0">
                <a:solidFill>
                  <a:prstClr val="black"/>
                </a:solidFill>
                <a:latin typeface="Arial" panose="020B0604020202020204" pitchFamily="34" charset="0"/>
                <a:cs typeface="Arial" panose="020B0604020202020204" pitchFamily="34" charset="0"/>
              </a:rPr>
              <a:t>Amendments to the National Environmental Management Act, 1998 (NEMA) (continued)</a:t>
            </a:r>
            <a:endParaRPr lang="en-US" sz="1800" dirty="0"/>
          </a:p>
        </p:txBody>
      </p:sp>
      <p:sp>
        <p:nvSpPr>
          <p:cNvPr id="3" name="Content Placeholder 2"/>
          <p:cNvSpPr>
            <a:spLocks noGrp="1"/>
          </p:cNvSpPr>
          <p:nvPr>
            <p:ph idx="1"/>
          </p:nvPr>
        </p:nvSpPr>
        <p:spPr>
          <a:xfrm>
            <a:off x="457200" y="1600201"/>
            <a:ext cx="8229600" cy="4227944"/>
          </a:xfrm>
        </p:spPr>
        <p:txBody>
          <a:bodyPr>
            <a:normAutofit/>
          </a:bodyPr>
          <a:lstStyle/>
          <a:p>
            <a:pPr algn="just" eaLnBrk="0" fontAlgn="base" hangingPunct="0">
              <a:spcAft>
                <a:spcPct val="0"/>
              </a:spcAft>
            </a:pPr>
            <a:r>
              <a:rPr lang="en-ZA" altLang="en-US" sz="1800" dirty="0">
                <a:solidFill>
                  <a:prstClr val="black"/>
                </a:solidFill>
                <a:latin typeface="Arial" panose="020B0604020202020204" pitchFamily="34" charset="0"/>
                <a:cs typeface="Arial" panose="020B0604020202020204" pitchFamily="34" charset="0"/>
              </a:rPr>
              <a:t>The clause further requires that financial provision for latent or residual environmental impacts must be transferred to the Minister responsible for mineral resources upon issuing of a closure certificate. </a:t>
            </a:r>
          </a:p>
          <a:p>
            <a:pPr algn="just" eaLnBrk="0" fontAlgn="base" hangingPunct="0">
              <a:spcAft>
                <a:spcPct val="0"/>
              </a:spcAft>
            </a:pPr>
            <a:r>
              <a:rPr lang="en-ZA" altLang="en-US" sz="1800" dirty="0">
                <a:solidFill>
                  <a:prstClr val="black"/>
                </a:solidFill>
                <a:latin typeface="Arial" panose="020B0604020202020204" pitchFamily="34" charset="0"/>
                <a:cs typeface="Arial" panose="020B0604020202020204" pitchFamily="34" charset="0"/>
              </a:rPr>
              <a:t>The clause allows the Minister responsible for mineral resources to access the financial provision on issuing of a closure certificate if the financial provisioning vehicle used is an insurance. </a:t>
            </a:r>
          </a:p>
          <a:p>
            <a:pPr algn="just" eaLnBrk="0" fontAlgn="base" hangingPunct="0">
              <a:spcAft>
                <a:spcPct val="0"/>
              </a:spcAft>
            </a:pPr>
            <a:r>
              <a:rPr lang="en-ZA" altLang="en-US" sz="1800" dirty="0">
                <a:solidFill>
                  <a:prstClr val="black"/>
                </a:solidFill>
                <a:latin typeface="Arial" panose="020B0604020202020204" pitchFamily="34" charset="0"/>
                <a:cs typeface="Arial" panose="020B0604020202020204" pitchFamily="34" charset="0"/>
              </a:rPr>
              <a:t>The Minister responsible for mineral resources or Minister responsible for water affairs is also empowered to use the financial provision to rehabilitate or manage the environmental impacts, if a holder of an environmental authorisation relating to mining activities fails to mitigate, remediate and rehabilitate environmental impacts.</a:t>
            </a:r>
            <a:endParaRPr lang="en-GB" altLang="en-US" sz="1800" dirty="0">
              <a:solidFill>
                <a:prstClr val="black"/>
              </a:solidFill>
              <a:latin typeface="Arial" panose="020B0604020202020204" pitchFamily="34" charset="0"/>
              <a:cs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smtClean="0"/>
              <a:t>9</a:t>
            </a:r>
            <a:endParaRPr lang="en-US" dirty="0"/>
          </a:p>
        </p:txBody>
      </p:sp>
      <p:sp>
        <p:nvSpPr>
          <p:cNvPr id="5" name="Slide Number Placeholder 4"/>
          <p:cNvSpPr>
            <a:spLocks noGrp="1"/>
          </p:cNvSpPr>
          <p:nvPr>
            <p:ph type="sldNum" sz="quarter" idx="12"/>
          </p:nvPr>
        </p:nvSpPr>
        <p:spPr/>
        <p:txBody>
          <a:bodyPr/>
          <a:lstStyle/>
          <a:p>
            <a:fld id="{49E107A0-7B7C-8743-BC43-85A450895BAC}" type="slidenum">
              <a:rPr lang="en-US" smtClean="0"/>
              <a:t>9</a:t>
            </a:fld>
            <a:endParaRPr lang="en-US"/>
          </a:p>
        </p:txBody>
      </p:sp>
    </p:spTree>
    <p:extLst>
      <p:ext uri="{BB962C8B-B14F-4D97-AF65-F5344CB8AC3E}">
        <p14:creationId xmlns:p14="http://schemas.microsoft.com/office/powerpoint/2010/main" val="3870453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832</TotalTime>
  <Words>5347</Words>
  <Application>Microsoft Office PowerPoint</Application>
  <PresentationFormat>On-screen Show (4:3)</PresentationFormat>
  <Paragraphs>226</Paragraphs>
  <Slides>29</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Arial Narrow</vt:lpstr>
      <vt:lpstr>Calibri</vt:lpstr>
      <vt:lpstr>Tahoma</vt:lpstr>
      <vt:lpstr>Times New Roman</vt:lpstr>
      <vt:lpstr>Office Theme</vt:lpstr>
      <vt:lpstr> MEETING OF THE SELECT COMMITTEE ON LAND REFORM, ENVIRONMENT, MINERAL RESOURCES AND ENERGY (NATIONAL COUNCIL OF PROVINCES)  9 JUNE 2020  THE NATIONAL ENVIRONMENTAL MANAGEMENT LAWS AMENDMENT BILL [B 14D─2017] </vt:lpstr>
      <vt:lpstr>ACRONYMS</vt:lpstr>
      <vt:lpstr>NATIONAL ENVIRONMENTAL LAWS AMENDMENT BILL [B14D-2017]</vt:lpstr>
      <vt:lpstr>Amendments to the National Environmental Management Act, 1998 (NEMA)</vt:lpstr>
      <vt:lpstr>Amendments to the National Environmental Management Act, 1998 (NEMA)</vt:lpstr>
      <vt:lpstr>Amendments to the National Environmental Management Act, 1998 (NEMA) (continued)</vt:lpstr>
      <vt:lpstr>Amendments to the National Environmental Management Act, 1998 (NEMA) (continued)</vt:lpstr>
      <vt:lpstr>Amendments to the National Environmental Management Act, 1998 (NEMA) (continued) </vt:lpstr>
      <vt:lpstr>Amendments to the National Environmental Management Act, 1998 (NEMA) (continued)</vt:lpstr>
      <vt:lpstr>Amendments to the National Environmental Management Act, 1998 (NEMA) (continued)</vt:lpstr>
      <vt:lpstr>Amendments to the National Environmental Management Act, 1998 (NEMA) (continued)</vt:lpstr>
      <vt:lpstr>Amendments to the National Environmental Management Act, 1998 (NEMA) (continued)</vt:lpstr>
      <vt:lpstr>Amendments to the National Environmental Management Act, 1998 (NEMA) (continued)</vt:lpstr>
      <vt:lpstr>Amendments to the National Environmental Management: Protected Areas Act, 2003 (NEMPAA)</vt:lpstr>
      <vt:lpstr>Amendments to the National Environmental Management: Biodiversity Act, 2004 (NEMBA)</vt:lpstr>
      <vt:lpstr>Amendments to the National Environmental Management: Biodiversity Act, 2004 (NEMBA) (continued)</vt:lpstr>
      <vt:lpstr>Amendments to the National Environmental Management: Air Quality Act, 2004 (NEMAQA)</vt:lpstr>
      <vt:lpstr>Amendments to the National Environmental Management: Air Quality Act, 2004 (NEMAQA) (continued)</vt:lpstr>
      <vt:lpstr>Amendments to the National Environmental Management: Integrated Coastal Management Act, 2008 (NEM: ICMA)</vt:lpstr>
      <vt:lpstr>Amendments to the National Environmental Management: Waste Act, 2008 (NEMWA)</vt:lpstr>
      <vt:lpstr>Amendments to the National Environmental Management: Waste Act, 2008 (NEMWA) (continued)</vt:lpstr>
      <vt:lpstr>Amendments to the National Environmental Management: Waste Act, 2008 (NEMWA) (continued)</vt:lpstr>
      <vt:lpstr>Amendments to the National Environmental Management: Waste Act, 2008 (NEMWA) (continued)</vt:lpstr>
      <vt:lpstr>Amendments to the National Environmental Management: Waste Act, 2008 (NEMWA) (continued)</vt:lpstr>
      <vt:lpstr>Amendments to the National Environmental Management Amendment Act, 2008 (NEMA)</vt:lpstr>
      <vt:lpstr>Amendments to the National Environmental Management Amendment Act, 2008 (NEMA) (continued)</vt:lpstr>
      <vt:lpstr>Amendments to the National Environmental Management Amendment Act, 2008 (NEMA) (continued)</vt:lpstr>
      <vt:lpstr>Amendments to the National Environmental Management Amendment Act, 2008 (NEMA) (continued)</vt:lpstr>
      <vt:lpstr>THANK YOU!</vt:lpstr>
    </vt:vector>
  </TitlesOfParts>
  <Company>Environmental Affairs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Admin1</dc:creator>
  <cp:lastModifiedBy>Ms Molepo MA</cp:lastModifiedBy>
  <cp:revision>92</cp:revision>
  <dcterms:created xsi:type="dcterms:W3CDTF">2020-04-21T11:07:00Z</dcterms:created>
  <dcterms:modified xsi:type="dcterms:W3CDTF">2020-07-02T09:57:49Z</dcterms:modified>
</cp:coreProperties>
</file>